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2" r:id="rId2"/>
    <p:sldId id="260" r:id="rId3"/>
    <p:sldId id="261" r:id="rId4"/>
    <p:sldId id="259" r:id="rId5"/>
    <p:sldId id="263" r:id="rId6"/>
    <p:sldId id="264" r:id="rId7"/>
    <p:sldId id="272" r:id="rId8"/>
    <p:sldId id="273" r:id="rId9"/>
    <p:sldId id="266" r:id="rId10"/>
    <p:sldId id="267" r:id="rId11"/>
    <p:sldId id="269" r:id="rId12"/>
    <p:sldId id="270" r:id="rId13"/>
    <p:sldId id="271"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0" d="100"/>
          <a:sy n="60" d="100"/>
        </p:scale>
        <p:origin x="8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BB94-1BDC-4671-BF8C-8AD84E3E2114}" type="datetimeFigureOut">
              <a:rPr lang="en-US" smtClean="0"/>
              <a:t>7/10/2024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19DB5-5EF8-40CF-995E-58E30CB2C0CE}" type="slidenum">
              <a:rPr lang="en-US" smtClean="0"/>
              <a:t>‹#›</a:t>
            </a:fld>
            <a:endParaRPr lang="en-US"/>
          </a:p>
        </p:txBody>
      </p:sp>
    </p:spTree>
    <p:extLst>
      <p:ext uri="{BB962C8B-B14F-4D97-AF65-F5344CB8AC3E}">
        <p14:creationId xmlns:p14="http://schemas.microsoft.com/office/powerpoint/2010/main" val="2314961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286B-F7E9-2649-C692-920A0796B6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C73A4E-443F-BD0D-EC96-7394113C77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72D020-AEDC-6628-7552-CC39A9FE0BAC}"/>
              </a:ext>
            </a:extLst>
          </p:cNvPr>
          <p:cNvSpPr>
            <a:spLocks noGrp="1"/>
          </p:cNvSpPr>
          <p:nvPr>
            <p:ph type="dt" sz="half" idx="10"/>
          </p:nvPr>
        </p:nvSpPr>
        <p:spPr/>
        <p:txBody>
          <a:bodyPr/>
          <a:lstStyle/>
          <a:p>
            <a:fld id="{E7FA8D2E-F491-4C67-84D3-0712A30ADA8E}" type="datetime1">
              <a:rPr lang="en-US" smtClean="0"/>
              <a:t>7/10/2024</a:t>
            </a:fld>
            <a:endParaRPr lang="en-US"/>
          </a:p>
        </p:txBody>
      </p:sp>
      <p:sp>
        <p:nvSpPr>
          <p:cNvPr id="5" name="Footer Placeholder 4">
            <a:extLst>
              <a:ext uri="{FF2B5EF4-FFF2-40B4-BE49-F238E27FC236}">
                <a16:creationId xmlns:a16="http://schemas.microsoft.com/office/drawing/2014/main" id="{FA1AF309-8CB4-DF29-7B05-BCF3C3521CBC}"/>
              </a:ext>
            </a:extLst>
          </p:cNvPr>
          <p:cNvSpPr>
            <a:spLocks noGrp="1"/>
          </p:cNvSpPr>
          <p:nvPr>
            <p:ph type="ftr" sz="quarter" idx="11"/>
          </p:nvPr>
        </p:nvSpPr>
        <p:spPr/>
        <p:txBody>
          <a:bodyPr/>
          <a:lstStyle/>
          <a:p>
            <a:r>
              <a:rPr lang="en-US"/>
              <a:t>Hill 2024-06-01</a:t>
            </a:r>
          </a:p>
        </p:txBody>
      </p:sp>
      <p:sp>
        <p:nvSpPr>
          <p:cNvPr id="6" name="Slide Number Placeholder 5">
            <a:extLst>
              <a:ext uri="{FF2B5EF4-FFF2-40B4-BE49-F238E27FC236}">
                <a16:creationId xmlns:a16="http://schemas.microsoft.com/office/drawing/2014/main" id="{02764CE1-6696-FA00-973C-102A812B6B2B}"/>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825631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60E0F-ACD3-4440-8812-BFE4691DEE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378A0A-2F4E-626B-E46B-73AF929A34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502B8-A96E-8E56-3C7D-7B0556F967E6}"/>
              </a:ext>
            </a:extLst>
          </p:cNvPr>
          <p:cNvSpPr>
            <a:spLocks noGrp="1"/>
          </p:cNvSpPr>
          <p:nvPr>
            <p:ph type="dt" sz="half" idx="10"/>
          </p:nvPr>
        </p:nvSpPr>
        <p:spPr/>
        <p:txBody>
          <a:bodyPr/>
          <a:lstStyle/>
          <a:p>
            <a:fld id="{280FDE59-B37A-4CA9-BF5E-A2F7563B2B77}" type="datetime1">
              <a:rPr lang="en-US" smtClean="0"/>
              <a:t>7/10/2024</a:t>
            </a:fld>
            <a:endParaRPr lang="en-US"/>
          </a:p>
        </p:txBody>
      </p:sp>
      <p:sp>
        <p:nvSpPr>
          <p:cNvPr id="5" name="Footer Placeholder 4">
            <a:extLst>
              <a:ext uri="{FF2B5EF4-FFF2-40B4-BE49-F238E27FC236}">
                <a16:creationId xmlns:a16="http://schemas.microsoft.com/office/drawing/2014/main" id="{D8C71716-D7D8-09CE-497A-BE697E6AA932}"/>
              </a:ext>
            </a:extLst>
          </p:cNvPr>
          <p:cNvSpPr>
            <a:spLocks noGrp="1"/>
          </p:cNvSpPr>
          <p:nvPr>
            <p:ph type="ftr" sz="quarter" idx="11"/>
          </p:nvPr>
        </p:nvSpPr>
        <p:spPr/>
        <p:txBody>
          <a:bodyPr/>
          <a:lstStyle/>
          <a:p>
            <a:r>
              <a:rPr lang="en-US"/>
              <a:t>Hill 2024-06-01</a:t>
            </a:r>
          </a:p>
        </p:txBody>
      </p:sp>
      <p:sp>
        <p:nvSpPr>
          <p:cNvPr id="6" name="Slide Number Placeholder 5">
            <a:extLst>
              <a:ext uri="{FF2B5EF4-FFF2-40B4-BE49-F238E27FC236}">
                <a16:creationId xmlns:a16="http://schemas.microsoft.com/office/drawing/2014/main" id="{A4341D4F-9B69-DD6A-8700-77756C06B44B}"/>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460508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E14E0A-5D9E-4A8E-5274-235B05B89C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805FDA-310F-2B7D-1C3E-611900E0EB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3BEAE-7664-2A75-5598-B3AC59888CAD}"/>
              </a:ext>
            </a:extLst>
          </p:cNvPr>
          <p:cNvSpPr>
            <a:spLocks noGrp="1"/>
          </p:cNvSpPr>
          <p:nvPr>
            <p:ph type="dt" sz="half" idx="10"/>
          </p:nvPr>
        </p:nvSpPr>
        <p:spPr/>
        <p:txBody>
          <a:bodyPr/>
          <a:lstStyle/>
          <a:p>
            <a:fld id="{C243E84A-AF7A-4DC0-AB19-BD0676371B47}" type="datetime1">
              <a:rPr lang="en-US" smtClean="0"/>
              <a:t>7/10/2024</a:t>
            </a:fld>
            <a:endParaRPr lang="en-US"/>
          </a:p>
        </p:txBody>
      </p:sp>
      <p:sp>
        <p:nvSpPr>
          <p:cNvPr id="5" name="Footer Placeholder 4">
            <a:extLst>
              <a:ext uri="{FF2B5EF4-FFF2-40B4-BE49-F238E27FC236}">
                <a16:creationId xmlns:a16="http://schemas.microsoft.com/office/drawing/2014/main" id="{4B94DDA7-E738-E354-737A-E5883C2A23D0}"/>
              </a:ext>
            </a:extLst>
          </p:cNvPr>
          <p:cNvSpPr>
            <a:spLocks noGrp="1"/>
          </p:cNvSpPr>
          <p:nvPr>
            <p:ph type="ftr" sz="quarter" idx="11"/>
          </p:nvPr>
        </p:nvSpPr>
        <p:spPr/>
        <p:txBody>
          <a:bodyPr/>
          <a:lstStyle/>
          <a:p>
            <a:r>
              <a:rPr lang="en-US"/>
              <a:t>Hill 2024-06-01</a:t>
            </a:r>
          </a:p>
        </p:txBody>
      </p:sp>
      <p:sp>
        <p:nvSpPr>
          <p:cNvPr id="6" name="Slide Number Placeholder 5">
            <a:extLst>
              <a:ext uri="{FF2B5EF4-FFF2-40B4-BE49-F238E27FC236}">
                <a16:creationId xmlns:a16="http://schemas.microsoft.com/office/drawing/2014/main" id="{7A2C066A-6782-252F-4196-D72642664326}"/>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349449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6057-639F-AF3B-9E9D-94F1249660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5C8-0EC3-9ED6-F370-E0B70EAD93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FDBEA9-DBF9-F3DD-F69F-B06659E964DC}"/>
              </a:ext>
            </a:extLst>
          </p:cNvPr>
          <p:cNvSpPr>
            <a:spLocks noGrp="1"/>
          </p:cNvSpPr>
          <p:nvPr>
            <p:ph type="dt" sz="half" idx="10"/>
          </p:nvPr>
        </p:nvSpPr>
        <p:spPr/>
        <p:txBody>
          <a:bodyPr/>
          <a:lstStyle/>
          <a:p>
            <a:fld id="{D715D2D9-145A-4401-B3CE-10018CB650F7}" type="datetime1">
              <a:rPr lang="en-US" smtClean="0"/>
              <a:t>7/10/2024</a:t>
            </a:fld>
            <a:endParaRPr lang="en-US"/>
          </a:p>
        </p:txBody>
      </p:sp>
      <p:sp>
        <p:nvSpPr>
          <p:cNvPr id="5" name="Footer Placeholder 4">
            <a:extLst>
              <a:ext uri="{FF2B5EF4-FFF2-40B4-BE49-F238E27FC236}">
                <a16:creationId xmlns:a16="http://schemas.microsoft.com/office/drawing/2014/main" id="{E07F2154-0583-3606-2DAF-54F273962B33}"/>
              </a:ext>
            </a:extLst>
          </p:cNvPr>
          <p:cNvSpPr>
            <a:spLocks noGrp="1"/>
          </p:cNvSpPr>
          <p:nvPr>
            <p:ph type="ftr" sz="quarter" idx="11"/>
          </p:nvPr>
        </p:nvSpPr>
        <p:spPr/>
        <p:txBody>
          <a:bodyPr/>
          <a:lstStyle/>
          <a:p>
            <a:r>
              <a:rPr lang="en-US"/>
              <a:t>Hill 2024-06-01</a:t>
            </a:r>
          </a:p>
        </p:txBody>
      </p:sp>
      <p:sp>
        <p:nvSpPr>
          <p:cNvPr id="6" name="Slide Number Placeholder 5">
            <a:extLst>
              <a:ext uri="{FF2B5EF4-FFF2-40B4-BE49-F238E27FC236}">
                <a16:creationId xmlns:a16="http://schemas.microsoft.com/office/drawing/2014/main" id="{1B8BA0EB-D571-B029-1C8F-9455F7A8AFEF}"/>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82696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46FE-6ED6-F0CE-6F4D-1CB617577C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26F359-0105-99B7-4738-7C43B394B4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2F4C0E-9FF2-6637-2C39-FF53D97BFA5E}"/>
              </a:ext>
            </a:extLst>
          </p:cNvPr>
          <p:cNvSpPr>
            <a:spLocks noGrp="1"/>
          </p:cNvSpPr>
          <p:nvPr>
            <p:ph type="dt" sz="half" idx="10"/>
          </p:nvPr>
        </p:nvSpPr>
        <p:spPr/>
        <p:txBody>
          <a:bodyPr/>
          <a:lstStyle/>
          <a:p>
            <a:fld id="{B6BE357F-3C51-4863-8E8B-7CD1E633D87E}" type="datetime1">
              <a:rPr lang="en-US" smtClean="0"/>
              <a:t>7/10/2024</a:t>
            </a:fld>
            <a:endParaRPr lang="en-US"/>
          </a:p>
        </p:txBody>
      </p:sp>
      <p:sp>
        <p:nvSpPr>
          <p:cNvPr id="5" name="Footer Placeholder 4">
            <a:extLst>
              <a:ext uri="{FF2B5EF4-FFF2-40B4-BE49-F238E27FC236}">
                <a16:creationId xmlns:a16="http://schemas.microsoft.com/office/drawing/2014/main" id="{11FF11EB-85AA-D0C7-8D33-13C8CD480C8A}"/>
              </a:ext>
            </a:extLst>
          </p:cNvPr>
          <p:cNvSpPr>
            <a:spLocks noGrp="1"/>
          </p:cNvSpPr>
          <p:nvPr>
            <p:ph type="ftr" sz="quarter" idx="11"/>
          </p:nvPr>
        </p:nvSpPr>
        <p:spPr/>
        <p:txBody>
          <a:bodyPr/>
          <a:lstStyle/>
          <a:p>
            <a:r>
              <a:rPr lang="en-US"/>
              <a:t>Hill 2024-06-01</a:t>
            </a:r>
          </a:p>
        </p:txBody>
      </p:sp>
      <p:sp>
        <p:nvSpPr>
          <p:cNvPr id="6" name="Slide Number Placeholder 5">
            <a:extLst>
              <a:ext uri="{FF2B5EF4-FFF2-40B4-BE49-F238E27FC236}">
                <a16:creationId xmlns:a16="http://schemas.microsoft.com/office/drawing/2014/main" id="{CBDB116B-5AF7-DF14-BBE8-BB209F5322AD}"/>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411549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61E6-421E-C7D4-3209-2E1C69E53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6F0580-9C65-8D0A-350D-7506B32F0C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F5F218-5572-D86C-0433-01670C00BA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AF7B7D-6147-CA33-61D7-BBC4A5178C78}"/>
              </a:ext>
            </a:extLst>
          </p:cNvPr>
          <p:cNvSpPr>
            <a:spLocks noGrp="1"/>
          </p:cNvSpPr>
          <p:nvPr>
            <p:ph type="dt" sz="half" idx="10"/>
          </p:nvPr>
        </p:nvSpPr>
        <p:spPr/>
        <p:txBody>
          <a:bodyPr/>
          <a:lstStyle/>
          <a:p>
            <a:fld id="{FABA4756-B9F8-4E2C-AEA9-B525F0F0CF49}" type="datetime1">
              <a:rPr lang="en-US" smtClean="0"/>
              <a:t>7/10/2024</a:t>
            </a:fld>
            <a:endParaRPr lang="en-US"/>
          </a:p>
        </p:txBody>
      </p:sp>
      <p:sp>
        <p:nvSpPr>
          <p:cNvPr id="6" name="Footer Placeholder 5">
            <a:extLst>
              <a:ext uri="{FF2B5EF4-FFF2-40B4-BE49-F238E27FC236}">
                <a16:creationId xmlns:a16="http://schemas.microsoft.com/office/drawing/2014/main" id="{D2C1C984-72B3-6F51-4B8A-6135E3444CAD}"/>
              </a:ext>
            </a:extLst>
          </p:cNvPr>
          <p:cNvSpPr>
            <a:spLocks noGrp="1"/>
          </p:cNvSpPr>
          <p:nvPr>
            <p:ph type="ftr" sz="quarter" idx="11"/>
          </p:nvPr>
        </p:nvSpPr>
        <p:spPr/>
        <p:txBody>
          <a:bodyPr/>
          <a:lstStyle/>
          <a:p>
            <a:r>
              <a:rPr lang="en-US"/>
              <a:t>Hill 2024-06-01</a:t>
            </a:r>
          </a:p>
        </p:txBody>
      </p:sp>
      <p:sp>
        <p:nvSpPr>
          <p:cNvPr id="7" name="Slide Number Placeholder 6">
            <a:extLst>
              <a:ext uri="{FF2B5EF4-FFF2-40B4-BE49-F238E27FC236}">
                <a16:creationId xmlns:a16="http://schemas.microsoft.com/office/drawing/2014/main" id="{5AF734C6-0D5C-4949-53F2-29A323B77E96}"/>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2619497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1971-29B4-0FAF-E287-9497E94A35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4FDD1B-0E66-776A-F7DF-FB9E01D41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F38B82-3491-C9C9-ACCB-CF40C966B8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7DD85D-9B90-9FEB-D136-2ABB3B16F1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C8EDBB-E6F8-BEC7-DA5B-A856A33A74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F1F1BF-E87C-5ECA-7571-4255F42B3A0D}"/>
              </a:ext>
            </a:extLst>
          </p:cNvPr>
          <p:cNvSpPr>
            <a:spLocks noGrp="1"/>
          </p:cNvSpPr>
          <p:nvPr>
            <p:ph type="dt" sz="half" idx="10"/>
          </p:nvPr>
        </p:nvSpPr>
        <p:spPr/>
        <p:txBody>
          <a:bodyPr/>
          <a:lstStyle/>
          <a:p>
            <a:fld id="{3D693C47-7BED-4CE5-9982-44FE11BDEBFB}" type="datetime1">
              <a:rPr lang="en-US" smtClean="0"/>
              <a:t>7/10/2024</a:t>
            </a:fld>
            <a:endParaRPr lang="en-US"/>
          </a:p>
        </p:txBody>
      </p:sp>
      <p:sp>
        <p:nvSpPr>
          <p:cNvPr id="8" name="Footer Placeholder 7">
            <a:extLst>
              <a:ext uri="{FF2B5EF4-FFF2-40B4-BE49-F238E27FC236}">
                <a16:creationId xmlns:a16="http://schemas.microsoft.com/office/drawing/2014/main" id="{334B549A-3535-A6E4-FA3B-6DBA1C509C4A}"/>
              </a:ext>
            </a:extLst>
          </p:cNvPr>
          <p:cNvSpPr>
            <a:spLocks noGrp="1"/>
          </p:cNvSpPr>
          <p:nvPr>
            <p:ph type="ftr" sz="quarter" idx="11"/>
          </p:nvPr>
        </p:nvSpPr>
        <p:spPr/>
        <p:txBody>
          <a:bodyPr/>
          <a:lstStyle/>
          <a:p>
            <a:r>
              <a:rPr lang="en-US"/>
              <a:t>Hill 2024-06-01</a:t>
            </a:r>
          </a:p>
        </p:txBody>
      </p:sp>
      <p:sp>
        <p:nvSpPr>
          <p:cNvPr id="9" name="Slide Number Placeholder 8">
            <a:extLst>
              <a:ext uri="{FF2B5EF4-FFF2-40B4-BE49-F238E27FC236}">
                <a16:creationId xmlns:a16="http://schemas.microsoft.com/office/drawing/2014/main" id="{295317D9-6161-E846-E36E-942598949358}"/>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81051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F176B-2F0E-E044-057D-0C1FC34CDC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067DB3-4B3A-5202-8BA6-7C470C024165}"/>
              </a:ext>
            </a:extLst>
          </p:cNvPr>
          <p:cNvSpPr>
            <a:spLocks noGrp="1"/>
          </p:cNvSpPr>
          <p:nvPr>
            <p:ph type="dt" sz="half" idx="10"/>
          </p:nvPr>
        </p:nvSpPr>
        <p:spPr/>
        <p:txBody>
          <a:bodyPr/>
          <a:lstStyle/>
          <a:p>
            <a:fld id="{7A52DC88-97D4-4176-8D04-D19988BF8B9A}" type="datetime1">
              <a:rPr lang="en-US" smtClean="0"/>
              <a:t>7/10/2024</a:t>
            </a:fld>
            <a:endParaRPr lang="en-US"/>
          </a:p>
        </p:txBody>
      </p:sp>
      <p:sp>
        <p:nvSpPr>
          <p:cNvPr id="4" name="Footer Placeholder 3">
            <a:extLst>
              <a:ext uri="{FF2B5EF4-FFF2-40B4-BE49-F238E27FC236}">
                <a16:creationId xmlns:a16="http://schemas.microsoft.com/office/drawing/2014/main" id="{E836CF13-37B3-EFD5-5435-B33793FC6E62}"/>
              </a:ext>
            </a:extLst>
          </p:cNvPr>
          <p:cNvSpPr>
            <a:spLocks noGrp="1"/>
          </p:cNvSpPr>
          <p:nvPr>
            <p:ph type="ftr" sz="quarter" idx="11"/>
          </p:nvPr>
        </p:nvSpPr>
        <p:spPr/>
        <p:txBody>
          <a:bodyPr/>
          <a:lstStyle/>
          <a:p>
            <a:r>
              <a:rPr lang="en-US"/>
              <a:t>Hill 2024-06-01</a:t>
            </a:r>
          </a:p>
        </p:txBody>
      </p:sp>
      <p:sp>
        <p:nvSpPr>
          <p:cNvPr id="5" name="Slide Number Placeholder 4">
            <a:extLst>
              <a:ext uri="{FF2B5EF4-FFF2-40B4-BE49-F238E27FC236}">
                <a16:creationId xmlns:a16="http://schemas.microsoft.com/office/drawing/2014/main" id="{A6C27F38-DA6C-19D1-67E9-8457DE72774A}"/>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562563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26FB7-CE8D-ECF2-A50C-F3A9B1A8C711}"/>
              </a:ext>
            </a:extLst>
          </p:cNvPr>
          <p:cNvSpPr>
            <a:spLocks noGrp="1"/>
          </p:cNvSpPr>
          <p:nvPr>
            <p:ph type="dt" sz="half" idx="10"/>
          </p:nvPr>
        </p:nvSpPr>
        <p:spPr/>
        <p:txBody>
          <a:bodyPr/>
          <a:lstStyle/>
          <a:p>
            <a:fld id="{50AFAFAC-31CF-479E-83DA-6FA4454DB9A1}" type="datetime1">
              <a:rPr lang="en-US" smtClean="0"/>
              <a:t>7/10/2024</a:t>
            </a:fld>
            <a:endParaRPr lang="en-US"/>
          </a:p>
        </p:txBody>
      </p:sp>
      <p:sp>
        <p:nvSpPr>
          <p:cNvPr id="3" name="Footer Placeholder 2">
            <a:extLst>
              <a:ext uri="{FF2B5EF4-FFF2-40B4-BE49-F238E27FC236}">
                <a16:creationId xmlns:a16="http://schemas.microsoft.com/office/drawing/2014/main" id="{0D81ACD7-991A-5D13-85C5-E64CA8C1E4A1}"/>
              </a:ext>
            </a:extLst>
          </p:cNvPr>
          <p:cNvSpPr>
            <a:spLocks noGrp="1"/>
          </p:cNvSpPr>
          <p:nvPr>
            <p:ph type="ftr" sz="quarter" idx="11"/>
          </p:nvPr>
        </p:nvSpPr>
        <p:spPr/>
        <p:txBody>
          <a:bodyPr/>
          <a:lstStyle/>
          <a:p>
            <a:r>
              <a:rPr lang="en-US"/>
              <a:t>Hill 2024-06-01</a:t>
            </a:r>
          </a:p>
        </p:txBody>
      </p:sp>
      <p:sp>
        <p:nvSpPr>
          <p:cNvPr id="4" name="Slide Number Placeholder 3">
            <a:extLst>
              <a:ext uri="{FF2B5EF4-FFF2-40B4-BE49-F238E27FC236}">
                <a16:creationId xmlns:a16="http://schemas.microsoft.com/office/drawing/2014/main" id="{DE6CDBE1-31CF-415A-45F6-8F62ED091C24}"/>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55585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F96A-5E38-3F1A-A774-CEDED07B7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DCD936-9AA2-6CEF-DDCA-639F0445C7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867BB2-385E-A1FF-8303-5805BE1B5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C3646-E195-ABEE-4D47-843954102C17}"/>
              </a:ext>
            </a:extLst>
          </p:cNvPr>
          <p:cNvSpPr>
            <a:spLocks noGrp="1"/>
          </p:cNvSpPr>
          <p:nvPr>
            <p:ph type="dt" sz="half" idx="10"/>
          </p:nvPr>
        </p:nvSpPr>
        <p:spPr/>
        <p:txBody>
          <a:bodyPr/>
          <a:lstStyle/>
          <a:p>
            <a:fld id="{D1471531-B653-4A70-A034-0BED75BE2200}" type="datetime1">
              <a:rPr lang="en-US" smtClean="0"/>
              <a:t>7/10/2024</a:t>
            </a:fld>
            <a:endParaRPr lang="en-US"/>
          </a:p>
        </p:txBody>
      </p:sp>
      <p:sp>
        <p:nvSpPr>
          <p:cNvPr id="6" name="Footer Placeholder 5">
            <a:extLst>
              <a:ext uri="{FF2B5EF4-FFF2-40B4-BE49-F238E27FC236}">
                <a16:creationId xmlns:a16="http://schemas.microsoft.com/office/drawing/2014/main" id="{CDF42592-E27E-03FC-4EF5-E862CAE8D5DD}"/>
              </a:ext>
            </a:extLst>
          </p:cNvPr>
          <p:cNvSpPr>
            <a:spLocks noGrp="1"/>
          </p:cNvSpPr>
          <p:nvPr>
            <p:ph type="ftr" sz="quarter" idx="11"/>
          </p:nvPr>
        </p:nvSpPr>
        <p:spPr/>
        <p:txBody>
          <a:bodyPr/>
          <a:lstStyle/>
          <a:p>
            <a:r>
              <a:rPr lang="en-US"/>
              <a:t>Hill 2024-06-01</a:t>
            </a:r>
          </a:p>
        </p:txBody>
      </p:sp>
      <p:sp>
        <p:nvSpPr>
          <p:cNvPr id="7" name="Slide Number Placeholder 6">
            <a:extLst>
              <a:ext uri="{FF2B5EF4-FFF2-40B4-BE49-F238E27FC236}">
                <a16:creationId xmlns:a16="http://schemas.microsoft.com/office/drawing/2014/main" id="{CE03D84E-900F-67CE-4C93-5784AFD538C6}"/>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3039728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A26B-7A90-F2DA-D50E-53B551FC73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502910-D288-0BEC-ED60-5615F720F1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B227A7-82A0-71B4-9676-93C1032AF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D56372-1ECF-0C9A-C07E-7C8E01C212E8}"/>
              </a:ext>
            </a:extLst>
          </p:cNvPr>
          <p:cNvSpPr>
            <a:spLocks noGrp="1"/>
          </p:cNvSpPr>
          <p:nvPr>
            <p:ph type="dt" sz="half" idx="10"/>
          </p:nvPr>
        </p:nvSpPr>
        <p:spPr/>
        <p:txBody>
          <a:bodyPr/>
          <a:lstStyle/>
          <a:p>
            <a:fld id="{21A2146E-04EB-4054-A98E-2FCD6D8A9F9C}" type="datetime1">
              <a:rPr lang="en-US" smtClean="0"/>
              <a:t>7/10/2024</a:t>
            </a:fld>
            <a:endParaRPr lang="en-US"/>
          </a:p>
        </p:txBody>
      </p:sp>
      <p:sp>
        <p:nvSpPr>
          <p:cNvPr id="6" name="Footer Placeholder 5">
            <a:extLst>
              <a:ext uri="{FF2B5EF4-FFF2-40B4-BE49-F238E27FC236}">
                <a16:creationId xmlns:a16="http://schemas.microsoft.com/office/drawing/2014/main" id="{8EA1567E-FD19-967A-1208-D33FF76A9C00}"/>
              </a:ext>
            </a:extLst>
          </p:cNvPr>
          <p:cNvSpPr>
            <a:spLocks noGrp="1"/>
          </p:cNvSpPr>
          <p:nvPr>
            <p:ph type="ftr" sz="quarter" idx="11"/>
          </p:nvPr>
        </p:nvSpPr>
        <p:spPr/>
        <p:txBody>
          <a:bodyPr/>
          <a:lstStyle/>
          <a:p>
            <a:r>
              <a:rPr lang="en-US"/>
              <a:t>Hill 2024-06-01</a:t>
            </a:r>
          </a:p>
        </p:txBody>
      </p:sp>
      <p:sp>
        <p:nvSpPr>
          <p:cNvPr id="7" name="Slide Number Placeholder 6">
            <a:extLst>
              <a:ext uri="{FF2B5EF4-FFF2-40B4-BE49-F238E27FC236}">
                <a16:creationId xmlns:a16="http://schemas.microsoft.com/office/drawing/2014/main" id="{1FAA83DD-4CED-3223-D8CA-AB8347926622}"/>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607298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726D6-3B50-30CB-E523-98E2FE17E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EBB84F-A5D3-A327-157F-0562C4E385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0AF91-584F-5CEA-911F-E5779F7B8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831526-0073-41AC-A7D3-EA8590C84E3B}" type="datetime1">
              <a:rPr lang="en-US" smtClean="0"/>
              <a:t>7/10/2024</a:t>
            </a:fld>
            <a:endParaRPr lang="en-US"/>
          </a:p>
        </p:txBody>
      </p:sp>
      <p:sp>
        <p:nvSpPr>
          <p:cNvPr id="5" name="Footer Placeholder 4">
            <a:extLst>
              <a:ext uri="{FF2B5EF4-FFF2-40B4-BE49-F238E27FC236}">
                <a16:creationId xmlns:a16="http://schemas.microsoft.com/office/drawing/2014/main" id="{40758AD5-5F44-C57E-A355-2FC96B8ED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Hill 2024-06-01</a:t>
            </a:r>
          </a:p>
        </p:txBody>
      </p:sp>
      <p:sp>
        <p:nvSpPr>
          <p:cNvPr id="6" name="Slide Number Placeholder 5">
            <a:extLst>
              <a:ext uri="{FF2B5EF4-FFF2-40B4-BE49-F238E27FC236}">
                <a16:creationId xmlns:a16="http://schemas.microsoft.com/office/drawing/2014/main" id="{A723BFCE-698B-26D7-DDC9-F57C48E685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449EB-D057-46B0-9868-00588BAFAA93}" type="slidenum">
              <a:rPr lang="en-US" smtClean="0"/>
              <a:t>‹#›</a:t>
            </a:fld>
            <a:endParaRPr lang="en-US"/>
          </a:p>
        </p:txBody>
      </p:sp>
    </p:spTree>
    <p:extLst>
      <p:ext uri="{BB962C8B-B14F-4D97-AF65-F5344CB8AC3E}">
        <p14:creationId xmlns:p14="http://schemas.microsoft.com/office/powerpoint/2010/main" val="1766577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2246-1561-7B8C-5220-41DCCD04C972}"/>
              </a:ext>
            </a:extLst>
          </p:cNvPr>
          <p:cNvSpPr>
            <a:spLocks noGrp="1"/>
          </p:cNvSpPr>
          <p:nvPr>
            <p:ph type="title"/>
          </p:nvPr>
        </p:nvSpPr>
        <p:spPr/>
        <p:txBody>
          <a:bodyPr>
            <a:normAutofit/>
          </a:bodyPr>
          <a:lstStyle/>
          <a:p>
            <a:r>
              <a:rPr lang="en-US" dirty="0"/>
              <a:t>NEZ ‘Population’ study of NH</a:t>
            </a:r>
            <a:r>
              <a:rPr lang="en-US" baseline="-25000" dirty="0"/>
              <a:t>3</a:t>
            </a:r>
            <a:r>
              <a:rPr lang="en-US" dirty="0"/>
              <a:t>, CH</a:t>
            </a:r>
            <a:r>
              <a:rPr lang="en-US" baseline="-25000" dirty="0"/>
              <a:t>4</a:t>
            </a:r>
            <a:r>
              <a:rPr lang="en-US" dirty="0"/>
              <a:t> (619 nm), &amp; </a:t>
            </a:r>
            <a:r>
              <a:rPr lang="en-US" dirty="0" err="1"/>
              <a:t>WINJupos</a:t>
            </a:r>
            <a:r>
              <a:rPr lang="en-US" dirty="0"/>
              <a:t> dark projections &amp; festoons</a:t>
            </a:r>
          </a:p>
        </p:txBody>
      </p:sp>
      <p:sp>
        <p:nvSpPr>
          <p:cNvPr id="3" name="Content Placeholder 2">
            <a:extLst>
              <a:ext uri="{FF2B5EF4-FFF2-40B4-BE49-F238E27FC236}">
                <a16:creationId xmlns:a16="http://schemas.microsoft.com/office/drawing/2014/main" id="{A9E12524-E437-5B75-7BD4-70933C3D116F}"/>
              </a:ext>
            </a:extLst>
          </p:cNvPr>
          <p:cNvSpPr>
            <a:spLocks noGrp="1"/>
          </p:cNvSpPr>
          <p:nvPr>
            <p:ph idx="1"/>
          </p:nvPr>
        </p:nvSpPr>
        <p:spPr/>
        <p:txBody>
          <a:bodyPr>
            <a:normAutofit fontScale="92500" lnSpcReduction="10000"/>
          </a:bodyPr>
          <a:lstStyle/>
          <a:p>
            <a:r>
              <a:rPr lang="en-US" dirty="0"/>
              <a:t>Hypothesis: Plumes and dark formations (presumably 5-micron hot spots) represent a source-sink pair for gaseous NH</a:t>
            </a:r>
            <a:r>
              <a:rPr lang="en-US" baseline="-25000" dirty="0"/>
              <a:t>3</a:t>
            </a:r>
            <a:r>
              <a:rPr lang="en-US" dirty="0"/>
              <a:t>.</a:t>
            </a:r>
          </a:p>
          <a:p>
            <a:r>
              <a:rPr lang="en-US" dirty="0"/>
              <a:t>NH</a:t>
            </a:r>
            <a:r>
              <a:rPr lang="en-US" baseline="-25000" dirty="0"/>
              <a:t>3</a:t>
            </a:r>
            <a:r>
              <a:rPr lang="en-US" dirty="0"/>
              <a:t> enhancements and CH</a:t>
            </a:r>
            <a:r>
              <a:rPr lang="en-US" baseline="-25000" dirty="0"/>
              <a:t>4</a:t>
            </a:r>
            <a:r>
              <a:rPr lang="en-US" dirty="0"/>
              <a:t> ‘deep clouds’ from current analysis analyzed for:</a:t>
            </a:r>
          </a:p>
          <a:p>
            <a:pPr lvl="1"/>
            <a:r>
              <a:rPr lang="en-US" dirty="0"/>
              <a:t>Location relative to each other: NH</a:t>
            </a:r>
            <a:r>
              <a:rPr lang="en-US" baseline="-25000" dirty="0"/>
              <a:t>3</a:t>
            </a:r>
            <a:r>
              <a:rPr lang="en-US" dirty="0"/>
              <a:t> enhancements appear distributed around a centroid ~3.9 deg S and ~0.8 deg W of dark formations .</a:t>
            </a:r>
          </a:p>
          <a:p>
            <a:pPr lvl="1"/>
            <a:r>
              <a:rPr lang="en-US" dirty="0"/>
              <a:t>Deep cloud locations match very closely with </a:t>
            </a:r>
            <a:r>
              <a:rPr lang="en-US" dirty="0" err="1"/>
              <a:t>WinJUPOS</a:t>
            </a:r>
            <a:r>
              <a:rPr lang="en-US" dirty="0"/>
              <a:t> dark projections &amp; festoon locations.</a:t>
            </a:r>
          </a:p>
          <a:p>
            <a:r>
              <a:rPr lang="en-US" dirty="0"/>
              <a:t>Distribution of relative locations compared to flow diagram around ‘hot spots’ (Choi et al., 2013).</a:t>
            </a:r>
          </a:p>
          <a:p>
            <a:r>
              <a:rPr lang="en-US" dirty="0"/>
              <a:t>Individual examples of NH</a:t>
            </a:r>
            <a:r>
              <a:rPr lang="en-US" baseline="-25000" dirty="0"/>
              <a:t>3</a:t>
            </a:r>
            <a:r>
              <a:rPr lang="en-US" dirty="0"/>
              <a:t> distribution relative to deeper clouds associated with dark formations.</a:t>
            </a:r>
          </a:p>
          <a:p>
            <a:endParaRPr lang="en-US" dirty="0"/>
          </a:p>
          <a:p>
            <a:pPr lvl="1"/>
            <a:endParaRPr lang="en-US" dirty="0"/>
          </a:p>
        </p:txBody>
      </p:sp>
      <p:sp>
        <p:nvSpPr>
          <p:cNvPr id="4" name="Footer Placeholder 3">
            <a:extLst>
              <a:ext uri="{FF2B5EF4-FFF2-40B4-BE49-F238E27FC236}">
                <a16:creationId xmlns:a16="http://schemas.microsoft.com/office/drawing/2014/main" id="{324E647B-09B3-40A7-B43F-E273847C8E88}"/>
              </a:ext>
            </a:extLst>
          </p:cNvPr>
          <p:cNvSpPr>
            <a:spLocks noGrp="1"/>
          </p:cNvSpPr>
          <p:nvPr>
            <p:ph type="ftr" sz="quarter" idx="11"/>
          </p:nvPr>
        </p:nvSpPr>
        <p:spPr/>
        <p:txBody>
          <a:bodyPr/>
          <a:lstStyle/>
          <a:p>
            <a:r>
              <a:rPr lang="en-US" dirty="0"/>
              <a:t>Hill 2024-06-01</a:t>
            </a:r>
          </a:p>
        </p:txBody>
      </p:sp>
      <p:sp>
        <p:nvSpPr>
          <p:cNvPr id="5" name="Slide Number Placeholder 4">
            <a:extLst>
              <a:ext uri="{FF2B5EF4-FFF2-40B4-BE49-F238E27FC236}">
                <a16:creationId xmlns:a16="http://schemas.microsoft.com/office/drawing/2014/main" id="{FF441F6F-1A64-3CB8-8FE0-1D3870A64A84}"/>
              </a:ext>
            </a:extLst>
          </p:cNvPr>
          <p:cNvSpPr>
            <a:spLocks noGrp="1"/>
          </p:cNvSpPr>
          <p:nvPr>
            <p:ph type="sldNum" sz="quarter" idx="12"/>
          </p:nvPr>
        </p:nvSpPr>
        <p:spPr/>
        <p:txBody>
          <a:bodyPr/>
          <a:lstStyle/>
          <a:p>
            <a:fld id="{446449EB-D057-46B0-9868-00588BAFAA93}" type="slidenum">
              <a:rPr lang="en-US" smtClean="0"/>
              <a:t>1</a:t>
            </a:fld>
            <a:endParaRPr lang="en-US"/>
          </a:p>
        </p:txBody>
      </p:sp>
    </p:spTree>
    <p:extLst>
      <p:ext uri="{BB962C8B-B14F-4D97-AF65-F5344CB8AC3E}">
        <p14:creationId xmlns:p14="http://schemas.microsoft.com/office/powerpoint/2010/main" val="2944856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hart&#10;&#10;Description automatically generated">
            <a:extLst>
              <a:ext uri="{FF2B5EF4-FFF2-40B4-BE49-F238E27FC236}">
                <a16:creationId xmlns:a16="http://schemas.microsoft.com/office/drawing/2014/main" id="{7F26E7B3-4DF5-2957-7BBE-FFFA3B639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398" y="527381"/>
            <a:ext cx="9601200" cy="6345620"/>
          </a:xfrm>
          <a:prstGeom prst="rect">
            <a:avLst/>
          </a:prstGeom>
        </p:spPr>
      </p:pic>
      <p:sp>
        <p:nvSpPr>
          <p:cNvPr id="4" name="TextBox 3">
            <a:extLst>
              <a:ext uri="{FF2B5EF4-FFF2-40B4-BE49-F238E27FC236}">
                <a16:creationId xmlns:a16="http://schemas.microsoft.com/office/drawing/2014/main" id="{FDF37949-C87A-FD92-18DF-4E3179CEEA31}"/>
              </a:ext>
            </a:extLst>
          </p:cNvPr>
          <p:cNvSpPr txBox="1"/>
          <p:nvPr/>
        </p:nvSpPr>
        <p:spPr>
          <a:xfrm>
            <a:off x="451706" y="136775"/>
            <a:ext cx="11288584" cy="523220"/>
          </a:xfrm>
          <a:prstGeom prst="rect">
            <a:avLst/>
          </a:prstGeom>
          <a:noFill/>
        </p:spPr>
        <p:txBody>
          <a:bodyPr wrap="square" rtlCol="0">
            <a:spAutoFit/>
          </a:bodyPr>
          <a:lstStyle/>
          <a:p>
            <a:r>
              <a:rPr lang="en-US" sz="2800" b="1" dirty="0"/>
              <a:t>NH</a:t>
            </a:r>
            <a:r>
              <a:rPr lang="en-US" sz="2800" b="1" baseline="-25000" dirty="0"/>
              <a:t>3</a:t>
            </a:r>
            <a:r>
              <a:rPr lang="en-US" sz="2800" b="1" dirty="0"/>
              <a:t>,</a:t>
            </a:r>
            <a:r>
              <a:rPr lang="en-US" sz="2800" b="1" baseline="-25000" dirty="0"/>
              <a:t> </a:t>
            </a:r>
            <a:r>
              <a:rPr lang="en-US" sz="2800" b="1" dirty="0"/>
              <a:t>CH</a:t>
            </a:r>
            <a:r>
              <a:rPr lang="en-US" sz="2800" b="1" baseline="-25000" dirty="0"/>
              <a:t>4</a:t>
            </a:r>
            <a:r>
              <a:rPr lang="en-US" sz="2800" b="1" dirty="0"/>
              <a:t>, and NEDFs Near 200 deg Sys 1</a:t>
            </a:r>
            <a:endParaRPr lang="en-US" sz="2400" b="1" dirty="0"/>
          </a:p>
        </p:txBody>
      </p:sp>
      <p:sp>
        <p:nvSpPr>
          <p:cNvPr id="3" name="Footer Placeholder 2">
            <a:extLst>
              <a:ext uri="{FF2B5EF4-FFF2-40B4-BE49-F238E27FC236}">
                <a16:creationId xmlns:a16="http://schemas.microsoft.com/office/drawing/2014/main" id="{5E266438-4EEF-D69B-87AA-E20446767ED7}"/>
              </a:ext>
            </a:extLst>
          </p:cNvPr>
          <p:cNvSpPr>
            <a:spLocks noGrp="1"/>
          </p:cNvSpPr>
          <p:nvPr>
            <p:ph type="ftr" sz="quarter" idx="11"/>
          </p:nvPr>
        </p:nvSpPr>
        <p:spPr/>
        <p:txBody>
          <a:bodyPr/>
          <a:lstStyle/>
          <a:p>
            <a:r>
              <a:rPr lang="en-US"/>
              <a:t>Hill 2024-06-01</a:t>
            </a:r>
          </a:p>
        </p:txBody>
      </p:sp>
      <p:sp>
        <p:nvSpPr>
          <p:cNvPr id="6" name="Slide Number Placeholder 5">
            <a:extLst>
              <a:ext uri="{FF2B5EF4-FFF2-40B4-BE49-F238E27FC236}">
                <a16:creationId xmlns:a16="http://schemas.microsoft.com/office/drawing/2014/main" id="{D9877A9B-FB6C-8AF8-4181-0D5619A9C481}"/>
              </a:ext>
            </a:extLst>
          </p:cNvPr>
          <p:cNvSpPr>
            <a:spLocks noGrp="1"/>
          </p:cNvSpPr>
          <p:nvPr>
            <p:ph type="sldNum" sz="quarter" idx="12"/>
          </p:nvPr>
        </p:nvSpPr>
        <p:spPr/>
        <p:txBody>
          <a:bodyPr/>
          <a:lstStyle/>
          <a:p>
            <a:fld id="{446449EB-D057-46B0-9868-00588BAFAA93}" type="slidenum">
              <a:rPr lang="en-US" smtClean="0"/>
              <a:t>10</a:t>
            </a:fld>
            <a:endParaRPr lang="en-US"/>
          </a:p>
        </p:txBody>
      </p:sp>
      <p:graphicFrame>
        <p:nvGraphicFramePr>
          <p:cNvPr id="9" name="Table 8">
            <a:extLst>
              <a:ext uri="{FF2B5EF4-FFF2-40B4-BE49-F238E27FC236}">
                <a16:creationId xmlns:a16="http://schemas.microsoft.com/office/drawing/2014/main" id="{5DB1977C-23ED-6788-F1B2-8AF913D104A5}"/>
              </a:ext>
            </a:extLst>
          </p:cNvPr>
          <p:cNvGraphicFramePr>
            <a:graphicFrameLocks noGrp="1"/>
          </p:cNvGraphicFramePr>
          <p:nvPr>
            <p:extLst>
              <p:ext uri="{D42A27DB-BD31-4B8C-83A1-F6EECF244321}">
                <p14:modId xmlns:p14="http://schemas.microsoft.com/office/powerpoint/2010/main" val="3388292525"/>
              </p:ext>
            </p:extLst>
          </p:nvPr>
        </p:nvGraphicFramePr>
        <p:xfrm>
          <a:off x="7373939" y="228449"/>
          <a:ext cx="4114801" cy="2578576"/>
        </p:xfrm>
        <a:graphic>
          <a:graphicData uri="http://schemas.openxmlformats.org/drawingml/2006/table">
            <a:tbl>
              <a:tblPr>
                <a:tableStyleId>{5C22544A-7EE6-4342-B048-85BDC9FD1C3A}</a:tableStyleId>
              </a:tblPr>
              <a:tblGrid>
                <a:gridCol w="836611">
                  <a:extLst>
                    <a:ext uri="{9D8B030D-6E8A-4147-A177-3AD203B41FA5}">
                      <a16:colId xmlns:a16="http://schemas.microsoft.com/office/drawing/2014/main" val="4089771400"/>
                    </a:ext>
                  </a:extLst>
                </a:gridCol>
                <a:gridCol w="1152525">
                  <a:extLst>
                    <a:ext uri="{9D8B030D-6E8A-4147-A177-3AD203B41FA5}">
                      <a16:colId xmlns:a16="http://schemas.microsoft.com/office/drawing/2014/main" val="3332586375"/>
                    </a:ext>
                  </a:extLst>
                </a:gridCol>
                <a:gridCol w="400050">
                  <a:extLst>
                    <a:ext uri="{9D8B030D-6E8A-4147-A177-3AD203B41FA5}">
                      <a16:colId xmlns:a16="http://schemas.microsoft.com/office/drawing/2014/main" val="2534562685"/>
                    </a:ext>
                  </a:extLst>
                </a:gridCol>
                <a:gridCol w="476250">
                  <a:extLst>
                    <a:ext uri="{9D8B030D-6E8A-4147-A177-3AD203B41FA5}">
                      <a16:colId xmlns:a16="http://schemas.microsoft.com/office/drawing/2014/main" val="3549013855"/>
                    </a:ext>
                  </a:extLst>
                </a:gridCol>
                <a:gridCol w="514350">
                  <a:extLst>
                    <a:ext uri="{9D8B030D-6E8A-4147-A177-3AD203B41FA5}">
                      <a16:colId xmlns:a16="http://schemas.microsoft.com/office/drawing/2014/main" val="2569666810"/>
                    </a:ext>
                  </a:extLst>
                </a:gridCol>
                <a:gridCol w="735015">
                  <a:extLst>
                    <a:ext uri="{9D8B030D-6E8A-4147-A177-3AD203B41FA5}">
                      <a16:colId xmlns:a16="http://schemas.microsoft.com/office/drawing/2014/main" val="390104183"/>
                    </a:ext>
                  </a:extLst>
                </a:gridCol>
              </a:tblGrid>
              <a:tr h="161161">
                <a:tc>
                  <a:txBody>
                    <a:bodyPr/>
                    <a:lstStyle/>
                    <a:p>
                      <a:pPr algn="ctr" fontAlgn="b"/>
                      <a:r>
                        <a:rPr lang="en-US" sz="1000" b="1" u="none" strike="noStrike" dirty="0" err="1">
                          <a:effectLst/>
                        </a:rPr>
                        <a:t>ObsID</a:t>
                      </a:r>
                      <a:endParaRPr lang="en-US" sz="1000" b="1" i="0" u="none" strike="noStrike" dirty="0">
                        <a:solidFill>
                          <a:srgbClr val="000000"/>
                        </a:solidFill>
                        <a:effectLst/>
                        <a:latin typeface="Calibri" panose="020F0502020204030204" pitchFamily="34" charset="0"/>
                      </a:endParaRPr>
                    </a:p>
                  </a:txBody>
                  <a:tcPr marL="5557" marR="5557" marT="5557" marB="0" anchor="b"/>
                </a:tc>
                <a:tc>
                  <a:txBody>
                    <a:bodyPr/>
                    <a:lstStyle/>
                    <a:p>
                      <a:pPr algn="ctr" fontAlgn="b"/>
                      <a:r>
                        <a:rPr lang="en-US" sz="1000" b="1" u="none" strike="noStrike" dirty="0">
                          <a:effectLst/>
                        </a:rPr>
                        <a:t>NH3 Time</a:t>
                      </a:r>
                      <a:endParaRPr lang="en-US" sz="1000" b="1" i="0" u="none" strike="noStrike" dirty="0">
                        <a:solidFill>
                          <a:srgbClr val="000000"/>
                        </a:solidFill>
                        <a:effectLst/>
                        <a:latin typeface="Calibri" panose="020F0502020204030204" pitchFamily="34" charset="0"/>
                      </a:endParaRPr>
                    </a:p>
                  </a:txBody>
                  <a:tcPr marL="5557" marR="5557" marT="5557" marB="0" anchor="b"/>
                </a:tc>
                <a:tc>
                  <a:txBody>
                    <a:bodyPr/>
                    <a:lstStyle/>
                    <a:p>
                      <a:pPr algn="ctr" fontAlgn="b"/>
                      <a:r>
                        <a:rPr lang="en-US" sz="1000" b="1" u="none" strike="noStrike" dirty="0">
                          <a:effectLst/>
                        </a:rPr>
                        <a:t>CM1</a:t>
                      </a:r>
                      <a:endParaRPr lang="en-US" sz="1000" b="1" i="0" u="none" strike="noStrike" dirty="0">
                        <a:solidFill>
                          <a:srgbClr val="000000"/>
                        </a:solidFill>
                        <a:effectLst/>
                        <a:latin typeface="Calibri" panose="020F0502020204030204" pitchFamily="34" charset="0"/>
                      </a:endParaRPr>
                    </a:p>
                  </a:txBody>
                  <a:tcPr marL="5557" marR="5557" marT="5557" marB="0" anchor="b"/>
                </a:tc>
                <a:tc>
                  <a:txBody>
                    <a:bodyPr/>
                    <a:lstStyle/>
                    <a:p>
                      <a:pPr algn="ctr" fontAlgn="b"/>
                      <a:r>
                        <a:rPr lang="en-US" sz="1000" b="1" u="none" strike="noStrike">
                          <a:effectLst/>
                        </a:rPr>
                        <a:t>CM2</a:t>
                      </a:r>
                      <a:endParaRPr lang="en-US" sz="1000" b="1" i="0" u="none" strike="noStrike">
                        <a:solidFill>
                          <a:srgbClr val="000000"/>
                        </a:solidFill>
                        <a:effectLst/>
                        <a:latin typeface="Calibri" panose="020F0502020204030204" pitchFamily="34" charset="0"/>
                      </a:endParaRPr>
                    </a:p>
                  </a:txBody>
                  <a:tcPr marL="5557" marR="5557" marT="5557" marB="0" anchor="b"/>
                </a:tc>
                <a:tc>
                  <a:txBody>
                    <a:bodyPr/>
                    <a:lstStyle/>
                    <a:p>
                      <a:pPr algn="ctr" fontAlgn="b"/>
                      <a:r>
                        <a:rPr lang="en-US" sz="1000" b="1" u="none" strike="noStrike">
                          <a:effectLst/>
                        </a:rPr>
                        <a:t>CM3</a:t>
                      </a:r>
                      <a:endParaRPr lang="en-US" sz="1000" b="1" i="0" u="none" strike="noStrike">
                        <a:solidFill>
                          <a:srgbClr val="000000"/>
                        </a:solidFill>
                        <a:effectLst/>
                        <a:latin typeface="Calibri" panose="020F0502020204030204" pitchFamily="34" charset="0"/>
                      </a:endParaRPr>
                    </a:p>
                  </a:txBody>
                  <a:tcPr marL="5557" marR="5557" marT="5557" marB="0" anchor="b"/>
                </a:tc>
                <a:tc>
                  <a:txBody>
                    <a:bodyPr/>
                    <a:lstStyle/>
                    <a:p>
                      <a:pPr algn="ctr" fontAlgn="b"/>
                      <a:r>
                        <a:rPr lang="en-US" sz="1000" b="1" u="none" strike="noStrike" dirty="0">
                          <a:effectLst/>
                        </a:rPr>
                        <a:t>Telescope</a:t>
                      </a:r>
                      <a:endParaRPr lang="en-US" sz="1000" b="1" i="0" u="none" strike="noStrike" dirty="0">
                        <a:solidFill>
                          <a:srgbClr val="000000"/>
                        </a:solidFill>
                        <a:effectLst/>
                        <a:latin typeface="Calibri" panose="020F0502020204030204" pitchFamily="34" charset="0"/>
                      </a:endParaRPr>
                    </a:p>
                  </a:txBody>
                  <a:tcPr marL="5557" marR="5557" marT="5557" marB="0" anchor="b"/>
                </a:tc>
                <a:extLst>
                  <a:ext uri="{0D108BD9-81ED-4DB2-BD59-A6C34878D82A}">
                    <a16:rowId xmlns:a16="http://schemas.microsoft.com/office/drawing/2014/main" val="1320888667"/>
                  </a:ext>
                </a:extLst>
              </a:tr>
              <a:tr h="161161">
                <a:tc>
                  <a:txBody>
                    <a:bodyPr/>
                    <a:lstStyle/>
                    <a:p>
                      <a:pPr algn="ctr" fontAlgn="b"/>
                      <a:r>
                        <a:rPr lang="en-US" sz="1000" b="1" u="none" strike="noStrike" dirty="0">
                          <a:effectLst/>
                          <a:highlight>
                            <a:srgbClr val="E2EFDA"/>
                          </a:highlight>
                        </a:rPr>
                        <a:t>20230818UTa</a:t>
                      </a:r>
                      <a:endParaRPr lang="en-US" sz="1000" b="1" i="0" u="none" strike="noStrike" dirty="0">
                        <a:solidFill>
                          <a:srgbClr val="000000"/>
                        </a:solidFill>
                        <a:effectLst/>
                        <a:highlight>
                          <a:srgbClr val="E2EFDA"/>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E2EFDA"/>
                          </a:highlight>
                        </a:rPr>
                        <a:t>2023-08-18_11:37:06</a:t>
                      </a:r>
                      <a:endParaRPr lang="en-US" sz="1000" b="1" i="0" u="none" strike="noStrike" dirty="0">
                        <a:solidFill>
                          <a:srgbClr val="000000"/>
                        </a:solidFill>
                        <a:effectLst/>
                        <a:highlight>
                          <a:srgbClr val="E2EFDA"/>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E2EFDA"/>
                          </a:highlight>
                        </a:rPr>
                        <a:t>241.2</a:t>
                      </a:r>
                      <a:endParaRPr lang="en-US" sz="1000" b="1" i="0" u="none" strike="noStrike" dirty="0">
                        <a:solidFill>
                          <a:srgbClr val="000000"/>
                        </a:solidFill>
                        <a:effectLst/>
                        <a:highlight>
                          <a:srgbClr val="E2EFDA"/>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E2EFDA"/>
                          </a:highlight>
                        </a:rPr>
                        <a:t>250.8</a:t>
                      </a:r>
                      <a:endParaRPr lang="en-US" sz="1000" b="1" i="0" u="none" strike="noStrike" dirty="0">
                        <a:solidFill>
                          <a:srgbClr val="000000"/>
                        </a:solidFill>
                        <a:effectLst/>
                        <a:highlight>
                          <a:srgbClr val="E2EFDA"/>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E2EFDA"/>
                          </a:highlight>
                        </a:rPr>
                        <a:t>268</a:t>
                      </a:r>
                      <a:endParaRPr lang="en-US" sz="1000" b="1" i="0" u="none" strike="noStrike" dirty="0">
                        <a:solidFill>
                          <a:srgbClr val="000000"/>
                        </a:solidFill>
                        <a:effectLst/>
                        <a:highlight>
                          <a:srgbClr val="E2EFDA"/>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E2EFDA"/>
                          </a:highlight>
                        </a:rPr>
                        <a:t>C11</a:t>
                      </a:r>
                      <a:endParaRPr lang="en-US" sz="1000" b="1" i="0" u="none" strike="noStrike" dirty="0">
                        <a:solidFill>
                          <a:srgbClr val="000000"/>
                        </a:solidFill>
                        <a:effectLst/>
                        <a:highlight>
                          <a:srgbClr val="E2EFDA"/>
                        </a:highlight>
                        <a:latin typeface="Calibri" panose="020F0502020204030204" pitchFamily="34" charset="0"/>
                      </a:endParaRPr>
                    </a:p>
                  </a:txBody>
                  <a:tcPr marL="5557" marR="5557" marT="5557" marB="0" anchor="b"/>
                </a:tc>
                <a:extLst>
                  <a:ext uri="{0D108BD9-81ED-4DB2-BD59-A6C34878D82A}">
                    <a16:rowId xmlns:a16="http://schemas.microsoft.com/office/drawing/2014/main" val="1692870329"/>
                  </a:ext>
                </a:extLst>
              </a:tr>
              <a:tr h="161161">
                <a:tc>
                  <a:txBody>
                    <a:bodyPr/>
                    <a:lstStyle/>
                    <a:p>
                      <a:pPr algn="ctr" fontAlgn="b"/>
                      <a:r>
                        <a:rPr lang="en-US" sz="1000" b="1" u="none" strike="noStrike" dirty="0">
                          <a:effectLst/>
                          <a:highlight>
                            <a:srgbClr val="DDEBF7"/>
                          </a:highlight>
                        </a:rPr>
                        <a:t>20230827UTa</a:t>
                      </a:r>
                      <a:endParaRPr lang="en-US" sz="1000" b="1" i="0" u="none" strike="noStrike" dirty="0">
                        <a:solidFill>
                          <a:srgbClr val="000000"/>
                        </a:solidFill>
                        <a:effectLst/>
                        <a:highlight>
                          <a:srgbClr val="DDEBF7"/>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DDEBF7"/>
                          </a:highlight>
                        </a:rPr>
                        <a:t>2023-08-27_11:30:36</a:t>
                      </a:r>
                      <a:endParaRPr lang="en-US" sz="1000" b="1" i="0" u="none" strike="noStrike">
                        <a:solidFill>
                          <a:srgbClr val="000000"/>
                        </a:solidFill>
                        <a:effectLst/>
                        <a:highlight>
                          <a:srgbClr val="DDEBF7"/>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DDEBF7"/>
                          </a:highlight>
                        </a:rPr>
                        <a:t>218.6</a:t>
                      </a:r>
                      <a:endParaRPr lang="en-US" sz="1000" b="1" i="0" u="none" strike="noStrike">
                        <a:solidFill>
                          <a:srgbClr val="000000"/>
                        </a:solidFill>
                        <a:effectLst/>
                        <a:highlight>
                          <a:srgbClr val="DDEBF7"/>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DDEBF7"/>
                          </a:highlight>
                        </a:rPr>
                        <a:t>159.5</a:t>
                      </a:r>
                      <a:endParaRPr lang="en-US" sz="1000" b="1" i="0" u="none" strike="noStrike" dirty="0">
                        <a:solidFill>
                          <a:srgbClr val="000000"/>
                        </a:solidFill>
                        <a:effectLst/>
                        <a:highlight>
                          <a:srgbClr val="DDEBF7"/>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DDEBF7"/>
                          </a:highlight>
                        </a:rPr>
                        <a:t>179.1</a:t>
                      </a:r>
                      <a:endParaRPr lang="en-US" sz="1000" b="1" i="0" u="none" strike="noStrike">
                        <a:solidFill>
                          <a:srgbClr val="000000"/>
                        </a:solidFill>
                        <a:effectLst/>
                        <a:highlight>
                          <a:srgbClr val="DDEBF7"/>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DDEBF7"/>
                          </a:highlight>
                        </a:rPr>
                        <a:t>C11</a:t>
                      </a:r>
                      <a:endParaRPr lang="en-US" sz="1000" b="1" i="0" u="none" strike="noStrike">
                        <a:solidFill>
                          <a:srgbClr val="000000"/>
                        </a:solidFill>
                        <a:effectLst/>
                        <a:highlight>
                          <a:srgbClr val="DDEBF7"/>
                        </a:highlight>
                        <a:latin typeface="Calibri" panose="020F0502020204030204" pitchFamily="34" charset="0"/>
                      </a:endParaRPr>
                    </a:p>
                  </a:txBody>
                  <a:tcPr marL="5557" marR="5557" marT="5557" marB="0" anchor="b"/>
                </a:tc>
                <a:extLst>
                  <a:ext uri="{0D108BD9-81ED-4DB2-BD59-A6C34878D82A}">
                    <a16:rowId xmlns:a16="http://schemas.microsoft.com/office/drawing/2014/main" val="3069031197"/>
                  </a:ext>
                </a:extLst>
              </a:tr>
              <a:tr h="161161">
                <a:tc>
                  <a:txBody>
                    <a:bodyPr/>
                    <a:lstStyle/>
                    <a:p>
                      <a:pPr algn="ctr" fontAlgn="b"/>
                      <a:r>
                        <a:rPr lang="en-US" sz="1000" b="1" u="none" strike="noStrike" dirty="0">
                          <a:effectLst/>
                          <a:highlight>
                            <a:srgbClr val="FFF2CC"/>
                          </a:highlight>
                        </a:rPr>
                        <a:t>20230905UTa</a:t>
                      </a:r>
                      <a:endParaRPr lang="en-US" sz="1000" b="1" i="0" u="none" strike="noStrike" dirty="0">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FF2CC"/>
                          </a:highlight>
                        </a:rPr>
                        <a:t>2023-09-05_11:38:18</a:t>
                      </a:r>
                      <a:endParaRPr lang="en-US" sz="1000" b="1" i="0" u="none" strike="noStrike" dirty="0">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FFF2CC"/>
                          </a:highlight>
                        </a:rPr>
                        <a:t>204.8</a:t>
                      </a:r>
                      <a:endParaRPr lang="en-US" sz="1000" b="1"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FFF2CC"/>
                          </a:highlight>
                        </a:rPr>
                        <a:t>77.1</a:t>
                      </a:r>
                      <a:endParaRPr lang="en-US" sz="1000" b="1"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FFF2CC"/>
                          </a:highlight>
                        </a:rPr>
                        <a:t>99.1</a:t>
                      </a:r>
                      <a:endParaRPr lang="en-US" sz="1000" b="1"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FF2CC"/>
                          </a:highlight>
                        </a:rPr>
                        <a:t>C11</a:t>
                      </a:r>
                      <a:endParaRPr lang="en-US" sz="1000" b="1" i="0" u="none" strike="noStrike" dirty="0">
                        <a:solidFill>
                          <a:srgbClr val="000000"/>
                        </a:solidFill>
                        <a:effectLst/>
                        <a:highlight>
                          <a:srgbClr val="FFF2CC"/>
                        </a:highlight>
                        <a:latin typeface="Calibri" panose="020F0502020204030204" pitchFamily="34" charset="0"/>
                      </a:endParaRPr>
                    </a:p>
                  </a:txBody>
                  <a:tcPr marL="5557" marR="5557" marT="5557" marB="0" anchor="b"/>
                </a:tc>
                <a:extLst>
                  <a:ext uri="{0D108BD9-81ED-4DB2-BD59-A6C34878D82A}">
                    <a16:rowId xmlns:a16="http://schemas.microsoft.com/office/drawing/2014/main" val="2578360332"/>
                  </a:ext>
                </a:extLst>
              </a:tr>
              <a:tr h="161161">
                <a:tc>
                  <a:txBody>
                    <a:bodyPr/>
                    <a:lstStyle/>
                    <a:p>
                      <a:pPr algn="ctr" fontAlgn="b"/>
                      <a:r>
                        <a:rPr lang="en-US" sz="1000" b="1" u="none" strike="noStrike" dirty="0">
                          <a:effectLst/>
                          <a:highlight>
                            <a:srgbClr val="FFF2CC"/>
                          </a:highlight>
                        </a:rPr>
                        <a:t>20230905UTb</a:t>
                      </a:r>
                      <a:endParaRPr lang="en-US" sz="1000" b="1" i="0" u="none" strike="noStrike" dirty="0">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FF2CC"/>
                          </a:highlight>
                        </a:rPr>
                        <a:t>2023-09-05_12:05:12</a:t>
                      </a:r>
                      <a:endParaRPr lang="en-US" sz="1000" b="1" i="0" u="none" strike="noStrike" dirty="0">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FFF2CC"/>
                          </a:highlight>
                        </a:rPr>
                        <a:t>221.2</a:t>
                      </a:r>
                      <a:endParaRPr lang="en-US" sz="1000" b="1"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FF2CC"/>
                          </a:highlight>
                        </a:rPr>
                        <a:t>93.3</a:t>
                      </a:r>
                      <a:endParaRPr lang="en-US" sz="1000" b="1" i="0" u="none" strike="noStrike" dirty="0">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FF2CC"/>
                          </a:highlight>
                        </a:rPr>
                        <a:t>115.4</a:t>
                      </a:r>
                      <a:endParaRPr lang="en-US" sz="1000" b="1" i="0" u="none" strike="noStrike" dirty="0">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FF2CC"/>
                          </a:highlight>
                        </a:rPr>
                        <a:t>C11</a:t>
                      </a:r>
                      <a:endParaRPr lang="en-US" sz="1000" b="1" i="0" u="none" strike="noStrike" dirty="0">
                        <a:solidFill>
                          <a:srgbClr val="000000"/>
                        </a:solidFill>
                        <a:effectLst/>
                        <a:highlight>
                          <a:srgbClr val="FFF2CC"/>
                        </a:highlight>
                        <a:latin typeface="Calibri" panose="020F0502020204030204" pitchFamily="34" charset="0"/>
                      </a:endParaRPr>
                    </a:p>
                  </a:txBody>
                  <a:tcPr marL="5557" marR="5557" marT="5557" marB="0" anchor="b"/>
                </a:tc>
                <a:extLst>
                  <a:ext uri="{0D108BD9-81ED-4DB2-BD59-A6C34878D82A}">
                    <a16:rowId xmlns:a16="http://schemas.microsoft.com/office/drawing/2014/main" val="3735208885"/>
                  </a:ext>
                </a:extLst>
              </a:tr>
              <a:tr h="161161">
                <a:tc>
                  <a:txBody>
                    <a:bodyPr/>
                    <a:lstStyle/>
                    <a:p>
                      <a:pPr algn="ctr" fontAlgn="b"/>
                      <a:r>
                        <a:rPr lang="en-US" sz="1000" b="1" u="none" strike="noStrike">
                          <a:effectLst/>
                          <a:highlight>
                            <a:srgbClr val="EDEDED"/>
                          </a:highlight>
                        </a:rPr>
                        <a:t>20230922UTa</a:t>
                      </a:r>
                      <a:endParaRPr lang="en-US" sz="1000" b="1" i="0" u="none" strike="noStrike">
                        <a:solidFill>
                          <a:srgbClr val="000000"/>
                        </a:solidFill>
                        <a:effectLst/>
                        <a:highlight>
                          <a:srgbClr val="EDEDED"/>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EDEDED"/>
                          </a:highlight>
                        </a:rPr>
                        <a:t>2023-09-22_06:29:00</a:t>
                      </a:r>
                      <a:endParaRPr lang="en-US" sz="1000" b="1" i="0" u="none" strike="noStrike" dirty="0">
                        <a:solidFill>
                          <a:srgbClr val="000000"/>
                        </a:solidFill>
                        <a:effectLst/>
                        <a:highlight>
                          <a:srgbClr val="EDEDED"/>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EDEDED"/>
                          </a:highlight>
                        </a:rPr>
                        <a:t>182</a:t>
                      </a:r>
                      <a:endParaRPr lang="en-US" sz="1000" b="1" i="0" u="none" strike="noStrike">
                        <a:solidFill>
                          <a:srgbClr val="000000"/>
                        </a:solidFill>
                        <a:effectLst/>
                        <a:highlight>
                          <a:srgbClr val="EDEDED"/>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EDEDED"/>
                          </a:highlight>
                        </a:rPr>
                        <a:t>286.1</a:t>
                      </a:r>
                      <a:endParaRPr lang="en-US" sz="1000" b="1" i="0" u="none" strike="noStrike">
                        <a:solidFill>
                          <a:srgbClr val="000000"/>
                        </a:solidFill>
                        <a:effectLst/>
                        <a:highlight>
                          <a:srgbClr val="EDEDED"/>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EDEDED"/>
                          </a:highlight>
                        </a:rPr>
                        <a:t>312.6</a:t>
                      </a:r>
                      <a:endParaRPr lang="en-US" sz="1000" b="1" i="0" u="none" strike="noStrike">
                        <a:solidFill>
                          <a:srgbClr val="000000"/>
                        </a:solidFill>
                        <a:effectLst/>
                        <a:highlight>
                          <a:srgbClr val="EDEDED"/>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EDEDED"/>
                          </a:highlight>
                        </a:rPr>
                        <a:t>C11</a:t>
                      </a:r>
                      <a:endParaRPr lang="en-US" sz="1000" b="1" i="0" u="none" strike="noStrike">
                        <a:solidFill>
                          <a:srgbClr val="000000"/>
                        </a:solidFill>
                        <a:effectLst/>
                        <a:highlight>
                          <a:srgbClr val="EDEDED"/>
                        </a:highlight>
                        <a:latin typeface="Calibri" panose="020F0502020204030204" pitchFamily="34" charset="0"/>
                      </a:endParaRPr>
                    </a:p>
                  </a:txBody>
                  <a:tcPr marL="5557" marR="5557" marT="5557" marB="0" anchor="b"/>
                </a:tc>
                <a:extLst>
                  <a:ext uri="{0D108BD9-81ED-4DB2-BD59-A6C34878D82A}">
                    <a16:rowId xmlns:a16="http://schemas.microsoft.com/office/drawing/2014/main" val="1004278835"/>
                  </a:ext>
                </a:extLst>
              </a:tr>
              <a:tr h="161161">
                <a:tc>
                  <a:txBody>
                    <a:bodyPr/>
                    <a:lstStyle/>
                    <a:p>
                      <a:pPr algn="ctr" fontAlgn="b"/>
                      <a:r>
                        <a:rPr lang="en-US" sz="1000" b="1" u="none" strike="noStrike">
                          <a:effectLst/>
                          <a:highlight>
                            <a:srgbClr val="EDEDED"/>
                          </a:highlight>
                        </a:rPr>
                        <a:t>20230929UTa</a:t>
                      </a:r>
                      <a:endParaRPr lang="en-US" sz="1000" b="1" i="0" u="none" strike="noStrike">
                        <a:solidFill>
                          <a:srgbClr val="000000"/>
                        </a:solidFill>
                        <a:effectLst/>
                        <a:highlight>
                          <a:srgbClr val="EDEDED"/>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EDEDED"/>
                          </a:highlight>
                        </a:rPr>
                        <a:t>2023-09-29_05:32:12</a:t>
                      </a:r>
                      <a:endParaRPr lang="en-US" sz="1000" b="1" i="0" u="none" strike="noStrike" dirty="0">
                        <a:solidFill>
                          <a:srgbClr val="000000"/>
                        </a:solidFill>
                        <a:effectLst/>
                        <a:highlight>
                          <a:srgbClr val="EDEDED"/>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EDEDED"/>
                          </a:highlight>
                        </a:rPr>
                        <a:t>173.4</a:t>
                      </a:r>
                      <a:endParaRPr lang="en-US" sz="1000" b="1" i="0" u="none" strike="noStrike" dirty="0">
                        <a:solidFill>
                          <a:srgbClr val="000000"/>
                        </a:solidFill>
                        <a:effectLst/>
                        <a:highlight>
                          <a:srgbClr val="EDEDED"/>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EDEDED"/>
                          </a:highlight>
                        </a:rPr>
                        <a:t>224.5</a:t>
                      </a:r>
                      <a:endParaRPr lang="en-US" sz="1000" b="1" i="0" u="none" strike="noStrike">
                        <a:solidFill>
                          <a:srgbClr val="000000"/>
                        </a:solidFill>
                        <a:effectLst/>
                        <a:highlight>
                          <a:srgbClr val="EDEDED"/>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EDEDED"/>
                          </a:highlight>
                        </a:rPr>
                        <a:t>252.8</a:t>
                      </a:r>
                      <a:endParaRPr lang="en-US" sz="1000" b="1" i="0" u="none" strike="noStrike" dirty="0">
                        <a:solidFill>
                          <a:srgbClr val="000000"/>
                        </a:solidFill>
                        <a:effectLst/>
                        <a:highlight>
                          <a:srgbClr val="EDEDED"/>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EDEDED"/>
                          </a:highlight>
                        </a:rPr>
                        <a:t>C11</a:t>
                      </a:r>
                      <a:endParaRPr lang="en-US" sz="1000" b="1" i="0" u="none" strike="noStrike">
                        <a:solidFill>
                          <a:srgbClr val="000000"/>
                        </a:solidFill>
                        <a:effectLst/>
                        <a:highlight>
                          <a:srgbClr val="EDEDED"/>
                        </a:highlight>
                        <a:latin typeface="Calibri" panose="020F0502020204030204" pitchFamily="34" charset="0"/>
                      </a:endParaRPr>
                    </a:p>
                  </a:txBody>
                  <a:tcPr marL="5557" marR="5557" marT="5557" marB="0" anchor="b"/>
                </a:tc>
                <a:extLst>
                  <a:ext uri="{0D108BD9-81ED-4DB2-BD59-A6C34878D82A}">
                    <a16:rowId xmlns:a16="http://schemas.microsoft.com/office/drawing/2014/main" val="237233960"/>
                  </a:ext>
                </a:extLst>
              </a:tr>
              <a:tr h="161161">
                <a:tc>
                  <a:txBody>
                    <a:bodyPr/>
                    <a:lstStyle/>
                    <a:p>
                      <a:pPr algn="ctr" fontAlgn="b"/>
                      <a:r>
                        <a:rPr lang="en-US" sz="1000" b="1" u="none" strike="noStrike">
                          <a:effectLst/>
                          <a:highlight>
                            <a:srgbClr val="FCE4D6"/>
                          </a:highlight>
                        </a:rPr>
                        <a:t>20231006UTa</a:t>
                      </a:r>
                      <a:endParaRPr lang="en-US" sz="1000" b="1" i="0" u="none" strike="noStrike">
                        <a:solidFill>
                          <a:srgbClr val="000000"/>
                        </a:solidFill>
                        <a:effectLst/>
                        <a:highlight>
                          <a:srgbClr val="FCE4D6"/>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CE4D6"/>
                          </a:highlight>
                        </a:rPr>
                        <a:t>2023-10-06_05:04:42</a:t>
                      </a:r>
                      <a:endParaRPr lang="en-US" sz="1000" b="1" i="0" u="none" strike="noStrike" dirty="0">
                        <a:solidFill>
                          <a:srgbClr val="000000"/>
                        </a:solidFill>
                        <a:effectLst/>
                        <a:highlight>
                          <a:srgbClr val="FCE4D6"/>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CE4D6"/>
                          </a:highlight>
                        </a:rPr>
                        <a:t>182.8</a:t>
                      </a:r>
                      <a:endParaRPr lang="en-US" sz="1000" b="1" i="0" u="none" strike="noStrike" dirty="0">
                        <a:solidFill>
                          <a:srgbClr val="000000"/>
                        </a:solidFill>
                        <a:effectLst/>
                        <a:highlight>
                          <a:srgbClr val="FCE4D6"/>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CE4D6"/>
                          </a:highlight>
                        </a:rPr>
                        <a:t>180.6</a:t>
                      </a:r>
                      <a:endParaRPr lang="en-US" sz="1000" b="1" i="0" u="none" strike="noStrike" dirty="0">
                        <a:solidFill>
                          <a:srgbClr val="000000"/>
                        </a:solidFill>
                        <a:effectLst/>
                        <a:highlight>
                          <a:srgbClr val="FCE4D6"/>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CE4D6"/>
                          </a:highlight>
                        </a:rPr>
                        <a:t>210.8</a:t>
                      </a:r>
                      <a:endParaRPr lang="en-US" sz="1000" b="1" i="0" u="none" strike="noStrike" dirty="0">
                        <a:solidFill>
                          <a:srgbClr val="000000"/>
                        </a:solidFill>
                        <a:effectLst/>
                        <a:highlight>
                          <a:srgbClr val="FCE4D6"/>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CE4D6"/>
                          </a:highlight>
                        </a:rPr>
                        <a:t>C11</a:t>
                      </a:r>
                      <a:endParaRPr lang="en-US" sz="1000" b="1" i="0" u="none" strike="noStrike" dirty="0">
                        <a:solidFill>
                          <a:srgbClr val="000000"/>
                        </a:solidFill>
                        <a:effectLst/>
                        <a:highlight>
                          <a:srgbClr val="FCE4D6"/>
                        </a:highlight>
                        <a:latin typeface="Calibri" panose="020F0502020204030204" pitchFamily="34" charset="0"/>
                      </a:endParaRPr>
                    </a:p>
                  </a:txBody>
                  <a:tcPr marL="5557" marR="5557" marT="5557" marB="0" anchor="b"/>
                </a:tc>
                <a:extLst>
                  <a:ext uri="{0D108BD9-81ED-4DB2-BD59-A6C34878D82A}">
                    <a16:rowId xmlns:a16="http://schemas.microsoft.com/office/drawing/2014/main" val="3142507384"/>
                  </a:ext>
                </a:extLst>
              </a:tr>
              <a:tr h="161161">
                <a:tc>
                  <a:txBody>
                    <a:bodyPr/>
                    <a:lstStyle/>
                    <a:p>
                      <a:pPr algn="ctr" fontAlgn="b"/>
                      <a:r>
                        <a:rPr lang="en-US" sz="1000" b="1" u="none" strike="noStrike">
                          <a:effectLst/>
                          <a:highlight>
                            <a:srgbClr val="FCE4D6"/>
                          </a:highlight>
                        </a:rPr>
                        <a:t>20231006UTb</a:t>
                      </a:r>
                      <a:endParaRPr lang="en-US" sz="1000" b="1" i="0" u="none" strike="noStrike">
                        <a:solidFill>
                          <a:srgbClr val="000000"/>
                        </a:solidFill>
                        <a:effectLst/>
                        <a:highlight>
                          <a:srgbClr val="FCE4D6"/>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FCE4D6"/>
                          </a:highlight>
                        </a:rPr>
                        <a:t>2023-10-06_05:35:24</a:t>
                      </a:r>
                      <a:endParaRPr lang="en-US" sz="1000" b="1" i="0" u="none" strike="noStrike">
                        <a:solidFill>
                          <a:srgbClr val="000000"/>
                        </a:solidFill>
                        <a:effectLst/>
                        <a:highlight>
                          <a:srgbClr val="FCE4D6"/>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FCE4D6"/>
                          </a:highlight>
                        </a:rPr>
                        <a:t>201.5</a:t>
                      </a:r>
                      <a:endParaRPr lang="en-US" sz="1000" b="1" i="0" u="none" strike="noStrike">
                        <a:solidFill>
                          <a:srgbClr val="000000"/>
                        </a:solidFill>
                        <a:effectLst/>
                        <a:highlight>
                          <a:srgbClr val="FCE4D6"/>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CE4D6"/>
                          </a:highlight>
                        </a:rPr>
                        <a:t>199.1</a:t>
                      </a:r>
                      <a:endParaRPr lang="en-US" sz="1000" b="1" i="0" u="none" strike="noStrike" dirty="0">
                        <a:solidFill>
                          <a:srgbClr val="000000"/>
                        </a:solidFill>
                        <a:effectLst/>
                        <a:highlight>
                          <a:srgbClr val="FCE4D6"/>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CE4D6"/>
                          </a:highlight>
                        </a:rPr>
                        <a:t>229.3</a:t>
                      </a:r>
                      <a:endParaRPr lang="en-US" sz="1000" b="1" i="0" u="none" strike="noStrike" dirty="0">
                        <a:solidFill>
                          <a:srgbClr val="000000"/>
                        </a:solidFill>
                        <a:effectLst/>
                        <a:highlight>
                          <a:srgbClr val="FCE4D6"/>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FCE4D6"/>
                          </a:highlight>
                        </a:rPr>
                        <a:t>C11</a:t>
                      </a:r>
                      <a:endParaRPr lang="en-US" sz="1000" b="1" i="0" u="none" strike="noStrike" dirty="0">
                        <a:solidFill>
                          <a:srgbClr val="000000"/>
                        </a:solidFill>
                        <a:effectLst/>
                        <a:highlight>
                          <a:srgbClr val="FCE4D6"/>
                        </a:highlight>
                        <a:latin typeface="Calibri" panose="020F0502020204030204" pitchFamily="34" charset="0"/>
                      </a:endParaRPr>
                    </a:p>
                  </a:txBody>
                  <a:tcPr marL="5557" marR="5557" marT="5557" marB="0" anchor="b"/>
                </a:tc>
                <a:extLst>
                  <a:ext uri="{0D108BD9-81ED-4DB2-BD59-A6C34878D82A}">
                    <a16:rowId xmlns:a16="http://schemas.microsoft.com/office/drawing/2014/main" val="254086825"/>
                  </a:ext>
                </a:extLst>
              </a:tr>
              <a:tr h="161161">
                <a:tc>
                  <a:txBody>
                    <a:bodyPr/>
                    <a:lstStyle/>
                    <a:p>
                      <a:pPr algn="ctr" fontAlgn="b"/>
                      <a:r>
                        <a:rPr lang="en-US" sz="1000" b="1" u="none" strike="noStrike">
                          <a:effectLst/>
                          <a:highlight>
                            <a:srgbClr val="D9E1F2"/>
                          </a:highlight>
                        </a:rPr>
                        <a:t>20231015UTb</a:t>
                      </a:r>
                      <a:endParaRPr lang="en-US" sz="1000" b="1" i="0" u="none" strike="noStrike">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D9E1F2"/>
                          </a:highlight>
                        </a:rPr>
                        <a:t>2023-10-15_05:22:36</a:t>
                      </a:r>
                      <a:endParaRPr lang="en-US" sz="1000" b="1" i="0" u="none" strike="noStrike" dirty="0">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D9E1F2"/>
                          </a:highlight>
                        </a:rPr>
                        <a:t>176</a:t>
                      </a:r>
                      <a:endParaRPr lang="en-US" sz="1000" b="1" i="0" u="none" strike="noStrike">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D9E1F2"/>
                          </a:highlight>
                        </a:rPr>
                        <a:t>105</a:t>
                      </a:r>
                      <a:endParaRPr lang="en-US" sz="1000" b="1" i="0" u="none" strike="noStrike">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b="1" u="none" strike="noStrike">
                          <a:effectLst/>
                          <a:highlight>
                            <a:srgbClr val="D9E1F2"/>
                          </a:highlight>
                        </a:rPr>
                        <a:t>137.6</a:t>
                      </a:r>
                      <a:endParaRPr lang="en-US" sz="1000" b="1" i="0" u="none" strike="noStrike">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b="1" u="none" strike="noStrike" dirty="0">
                          <a:effectLst/>
                          <a:highlight>
                            <a:srgbClr val="D9E1F2"/>
                          </a:highlight>
                        </a:rPr>
                        <a:t>C11</a:t>
                      </a:r>
                      <a:endParaRPr lang="en-US" sz="1000" b="1" i="0" u="none" strike="noStrike" dirty="0">
                        <a:solidFill>
                          <a:srgbClr val="000000"/>
                        </a:solidFill>
                        <a:effectLst/>
                        <a:highlight>
                          <a:srgbClr val="D9E1F2"/>
                        </a:highlight>
                        <a:latin typeface="Calibri" panose="020F0502020204030204" pitchFamily="34" charset="0"/>
                      </a:endParaRPr>
                    </a:p>
                  </a:txBody>
                  <a:tcPr marL="5557" marR="5557" marT="5557" marB="0" anchor="b"/>
                </a:tc>
                <a:extLst>
                  <a:ext uri="{0D108BD9-81ED-4DB2-BD59-A6C34878D82A}">
                    <a16:rowId xmlns:a16="http://schemas.microsoft.com/office/drawing/2014/main" val="1727461956"/>
                  </a:ext>
                </a:extLst>
              </a:tr>
              <a:tr h="161161">
                <a:tc>
                  <a:txBody>
                    <a:bodyPr/>
                    <a:lstStyle/>
                    <a:p>
                      <a:pPr algn="ctr" fontAlgn="b"/>
                      <a:r>
                        <a:rPr lang="en-US" sz="1000" u="none" strike="noStrike">
                          <a:effectLst/>
                          <a:highlight>
                            <a:srgbClr val="D9E1F2"/>
                          </a:highlight>
                        </a:rPr>
                        <a:t>20231207UTb</a:t>
                      </a:r>
                      <a:endParaRPr lang="en-US" sz="1000" b="0" i="0" u="none" strike="noStrike">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D9E1F2"/>
                          </a:highlight>
                        </a:rPr>
                        <a:t>2023-12-07_03:14:48</a:t>
                      </a:r>
                      <a:endParaRPr lang="en-US" sz="1000" b="0" i="0" u="none" strike="noStrike" dirty="0">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D9E1F2"/>
                          </a:highlight>
                        </a:rPr>
                        <a:t>192.2</a:t>
                      </a:r>
                      <a:endParaRPr lang="en-US" sz="1000" b="0" i="0" u="none" strike="noStrike" dirty="0">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D9E1F2"/>
                          </a:highlight>
                        </a:rPr>
                        <a:t>77.5</a:t>
                      </a:r>
                      <a:endParaRPr lang="en-US" sz="1000" b="0" i="0" u="none" strike="noStrike" dirty="0">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D9E1F2"/>
                          </a:highlight>
                        </a:rPr>
                        <a:t>124.2</a:t>
                      </a:r>
                      <a:endParaRPr lang="en-US" sz="1000" b="0" i="0" u="none" strike="noStrike" dirty="0">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D9E1F2"/>
                          </a:highlight>
                        </a:rPr>
                        <a:t>C11</a:t>
                      </a:r>
                      <a:endParaRPr lang="en-US" sz="1000" b="0" i="0" u="none" strike="noStrike" dirty="0">
                        <a:solidFill>
                          <a:srgbClr val="000000"/>
                        </a:solidFill>
                        <a:effectLst/>
                        <a:highlight>
                          <a:srgbClr val="D9E1F2"/>
                        </a:highlight>
                        <a:latin typeface="Calibri" panose="020F0502020204030204" pitchFamily="34" charset="0"/>
                      </a:endParaRPr>
                    </a:p>
                  </a:txBody>
                  <a:tcPr marL="5557" marR="5557" marT="5557" marB="0" anchor="b"/>
                </a:tc>
                <a:extLst>
                  <a:ext uri="{0D108BD9-81ED-4DB2-BD59-A6C34878D82A}">
                    <a16:rowId xmlns:a16="http://schemas.microsoft.com/office/drawing/2014/main" val="4058588"/>
                  </a:ext>
                </a:extLst>
              </a:tr>
              <a:tr h="161161">
                <a:tc>
                  <a:txBody>
                    <a:bodyPr/>
                    <a:lstStyle/>
                    <a:p>
                      <a:pPr algn="ctr" fontAlgn="b"/>
                      <a:r>
                        <a:rPr lang="en-US" sz="1000" u="none" strike="noStrike">
                          <a:effectLst/>
                          <a:highlight>
                            <a:srgbClr val="D9E1F2"/>
                          </a:highlight>
                        </a:rPr>
                        <a:t>20231207UTc</a:t>
                      </a:r>
                      <a:endParaRPr lang="en-US" sz="1000" b="0" i="0" u="none" strike="noStrike">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D9E1F2"/>
                          </a:highlight>
                        </a:rPr>
                        <a:t>2023-12-07_03:43:42</a:t>
                      </a:r>
                      <a:endParaRPr lang="en-US" sz="1000" b="0" i="0" u="none" strike="noStrike" dirty="0">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D9E1F2"/>
                          </a:highlight>
                        </a:rPr>
                        <a:t>209.8</a:t>
                      </a:r>
                      <a:endParaRPr lang="en-US" sz="1000" b="0" i="0" u="none" strike="noStrike">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D9E1F2"/>
                          </a:highlight>
                        </a:rPr>
                        <a:t>95</a:t>
                      </a:r>
                      <a:endParaRPr lang="en-US" sz="1000" b="0" i="0" u="none" strike="noStrike">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D9E1F2"/>
                          </a:highlight>
                        </a:rPr>
                        <a:t>141.7</a:t>
                      </a:r>
                      <a:endParaRPr lang="en-US" sz="1000" b="0" i="0" u="none" strike="noStrike">
                        <a:solidFill>
                          <a:srgbClr val="000000"/>
                        </a:solidFill>
                        <a:effectLst/>
                        <a:highlight>
                          <a:srgbClr val="D9E1F2"/>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D9E1F2"/>
                          </a:highlight>
                        </a:rPr>
                        <a:t>C11</a:t>
                      </a:r>
                      <a:endParaRPr lang="en-US" sz="1000" b="0" i="0" u="none" strike="noStrike">
                        <a:solidFill>
                          <a:srgbClr val="000000"/>
                        </a:solidFill>
                        <a:effectLst/>
                        <a:highlight>
                          <a:srgbClr val="D9E1F2"/>
                        </a:highlight>
                        <a:latin typeface="Calibri" panose="020F0502020204030204" pitchFamily="34" charset="0"/>
                      </a:endParaRPr>
                    </a:p>
                  </a:txBody>
                  <a:tcPr marL="5557" marR="5557" marT="5557" marB="0" anchor="b"/>
                </a:tc>
                <a:extLst>
                  <a:ext uri="{0D108BD9-81ED-4DB2-BD59-A6C34878D82A}">
                    <a16:rowId xmlns:a16="http://schemas.microsoft.com/office/drawing/2014/main" val="1127476174"/>
                  </a:ext>
                </a:extLst>
              </a:tr>
              <a:tr h="161161">
                <a:tc>
                  <a:txBody>
                    <a:bodyPr/>
                    <a:lstStyle/>
                    <a:p>
                      <a:pPr algn="ctr" fontAlgn="b"/>
                      <a:r>
                        <a:rPr lang="en-US" sz="1000" u="none" strike="noStrike">
                          <a:effectLst/>
                          <a:highlight>
                            <a:srgbClr val="E2EFDA"/>
                          </a:highlight>
                        </a:rPr>
                        <a:t>20231218UTf</a:t>
                      </a:r>
                      <a:endParaRPr lang="en-US" sz="1000" b="0" i="0" u="none" strike="noStrike">
                        <a:solidFill>
                          <a:srgbClr val="000000"/>
                        </a:solidFill>
                        <a:effectLst/>
                        <a:highlight>
                          <a:srgbClr val="E2EFDA"/>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E2EFDA"/>
                          </a:highlight>
                        </a:rPr>
                        <a:t>2023-12-18_05:13:06</a:t>
                      </a:r>
                      <a:endParaRPr lang="en-US" sz="1000" b="0" i="0" u="none" strike="noStrike" dirty="0">
                        <a:solidFill>
                          <a:srgbClr val="000000"/>
                        </a:solidFill>
                        <a:effectLst/>
                        <a:highlight>
                          <a:srgbClr val="E2EFDA"/>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E2EFDA"/>
                          </a:highlight>
                        </a:rPr>
                        <a:t>201.2</a:t>
                      </a:r>
                      <a:endParaRPr lang="en-US" sz="1000" b="0" i="0" u="none" strike="noStrike">
                        <a:solidFill>
                          <a:srgbClr val="000000"/>
                        </a:solidFill>
                        <a:effectLst/>
                        <a:highlight>
                          <a:srgbClr val="E2EFDA"/>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E2EFDA"/>
                          </a:highlight>
                        </a:rPr>
                        <a:t>1.9</a:t>
                      </a:r>
                      <a:endParaRPr lang="en-US" sz="1000" b="0" i="0" u="none" strike="noStrike">
                        <a:solidFill>
                          <a:srgbClr val="000000"/>
                        </a:solidFill>
                        <a:effectLst/>
                        <a:highlight>
                          <a:srgbClr val="E2EFDA"/>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E2EFDA"/>
                          </a:highlight>
                        </a:rPr>
                        <a:t>51.5</a:t>
                      </a:r>
                      <a:endParaRPr lang="en-US" sz="1000" b="0" i="0" u="none" strike="noStrike">
                        <a:solidFill>
                          <a:srgbClr val="000000"/>
                        </a:solidFill>
                        <a:effectLst/>
                        <a:highlight>
                          <a:srgbClr val="E2EFDA"/>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E2EFDA"/>
                          </a:highlight>
                        </a:rPr>
                        <a:t>C11</a:t>
                      </a:r>
                      <a:endParaRPr lang="en-US" sz="1000" b="0" i="0" u="none" strike="noStrike" dirty="0">
                        <a:solidFill>
                          <a:srgbClr val="000000"/>
                        </a:solidFill>
                        <a:effectLst/>
                        <a:highlight>
                          <a:srgbClr val="E2EFDA"/>
                        </a:highlight>
                        <a:latin typeface="Calibri" panose="020F0502020204030204" pitchFamily="34" charset="0"/>
                      </a:endParaRPr>
                    </a:p>
                  </a:txBody>
                  <a:tcPr marL="5557" marR="5557" marT="5557" marB="0" anchor="b"/>
                </a:tc>
                <a:extLst>
                  <a:ext uri="{0D108BD9-81ED-4DB2-BD59-A6C34878D82A}">
                    <a16:rowId xmlns:a16="http://schemas.microsoft.com/office/drawing/2014/main" val="844544086"/>
                  </a:ext>
                </a:extLst>
              </a:tr>
              <a:tr h="161161">
                <a:tc>
                  <a:txBody>
                    <a:bodyPr/>
                    <a:lstStyle/>
                    <a:p>
                      <a:pPr algn="ctr" fontAlgn="b"/>
                      <a:r>
                        <a:rPr lang="en-US" sz="1000" u="none" strike="noStrike">
                          <a:effectLst/>
                          <a:highlight>
                            <a:srgbClr val="FFF2CC"/>
                          </a:highlight>
                        </a:rPr>
                        <a:t>20240131UTa</a:t>
                      </a:r>
                      <a:endParaRPr lang="en-US" sz="1000" b="0"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FFF2CC"/>
                          </a:highlight>
                        </a:rPr>
                        <a:t>2024-01-31_02:22:30</a:t>
                      </a:r>
                      <a:endParaRPr lang="en-US" sz="1000" b="0" i="0" u="none" strike="noStrike" dirty="0">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FFF2CC"/>
                          </a:highlight>
                        </a:rPr>
                        <a:t>199.9</a:t>
                      </a:r>
                      <a:endParaRPr lang="en-US" sz="1000" b="0" i="0" u="none" strike="noStrike" dirty="0">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FFF2CC"/>
                          </a:highlight>
                        </a:rPr>
                        <a:t>25.9</a:t>
                      </a:r>
                      <a:endParaRPr lang="en-US" sz="1000" b="0" i="0" u="none" strike="noStrike" dirty="0">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FFF2CC"/>
                          </a:highlight>
                        </a:rPr>
                        <a:t>87.1</a:t>
                      </a:r>
                      <a:endParaRPr lang="en-US" sz="1000" b="0"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FFF2CC"/>
                          </a:highlight>
                        </a:rPr>
                        <a:t>C11</a:t>
                      </a:r>
                      <a:endParaRPr lang="en-US" sz="1000" b="0" i="0" u="none" strike="noStrike" dirty="0">
                        <a:solidFill>
                          <a:srgbClr val="000000"/>
                        </a:solidFill>
                        <a:effectLst/>
                        <a:highlight>
                          <a:srgbClr val="FFF2CC"/>
                        </a:highlight>
                        <a:latin typeface="Calibri" panose="020F0502020204030204" pitchFamily="34" charset="0"/>
                      </a:endParaRPr>
                    </a:p>
                  </a:txBody>
                  <a:tcPr marL="5557" marR="5557" marT="5557" marB="0" anchor="b"/>
                </a:tc>
                <a:extLst>
                  <a:ext uri="{0D108BD9-81ED-4DB2-BD59-A6C34878D82A}">
                    <a16:rowId xmlns:a16="http://schemas.microsoft.com/office/drawing/2014/main" val="948801618"/>
                  </a:ext>
                </a:extLst>
              </a:tr>
              <a:tr h="161161">
                <a:tc>
                  <a:txBody>
                    <a:bodyPr/>
                    <a:lstStyle/>
                    <a:p>
                      <a:pPr algn="ctr" fontAlgn="b"/>
                      <a:r>
                        <a:rPr lang="en-US" sz="1000" u="none" strike="noStrike">
                          <a:effectLst/>
                          <a:highlight>
                            <a:srgbClr val="FFF2CC"/>
                          </a:highlight>
                        </a:rPr>
                        <a:t>20240131UTb</a:t>
                      </a:r>
                      <a:endParaRPr lang="en-US" sz="1000" b="0"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FFF2CC"/>
                          </a:highlight>
                        </a:rPr>
                        <a:t>2024-01-31_02:49:06</a:t>
                      </a:r>
                      <a:endParaRPr lang="en-US" sz="1000" b="0" i="0" u="none" strike="noStrike" dirty="0">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FFF2CC"/>
                          </a:highlight>
                        </a:rPr>
                        <a:t>216.1</a:t>
                      </a:r>
                      <a:endParaRPr lang="en-US" sz="1000" b="0"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FFF2CC"/>
                          </a:highlight>
                        </a:rPr>
                        <a:t>41.9</a:t>
                      </a:r>
                      <a:endParaRPr lang="en-US" sz="1000" b="0"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FFF2CC"/>
                          </a:highlight>
                        </a:rPr>
                        <a:t>103.2</a:t>
                      </a:r>
                      <a:endParaRPr lang="en-US" sz="1000" b="0"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FFF2CC"/>
                          </a:highlight>
                        </a:rPr>
                        <a:t>C11</a:t>
                      </a:r>
                      <a:endParaRPr lang="en-US" sz="1000" b="0" i="0" u="none" strike="noStrike" dirty="0">
                        <a:solidFill>
                          <a:srgbClr val="000000"/>
                        </a:solidFill>
                        <a:effectLst/>
                        <a:highlight>
                          <a:srgbClr val="FFF2CC"/>
                        </a:highlight>
                        <a:latin typeface="Calibri" panose="020F0502020204030204" pitchFamily="34" charset="0"/>
                      </a:endParaRPr>
                    </a:p>
                  </a:txBody>
                  <a:tcPr marL="5557" marR="5557" marT="5557" marB="0" anchor="b"/>
                </a:tc>
                <a:extLst>
                  <a:ext uri="{0D108BD9-81ED-4DB2-BD59-A6C34878D82A}">
                    <a16:rowId xmlns:a16="http://schemas.microsoft.com/office/drawing/2014/main" val="2092630785"/>
                  </a:ext>
                </a:extLst>
              </a:tr>
              <a:tr h="161161">
                <a:tc>
                  <a:txBody>
                    <a:bodyPr/>
                    <a:lstStyle/>
                    <a:p>
                      <a:pPr algn="ctr" fontAlgn="b"/>
                      <a:r>
                        <a:rPr lang="en-US" sz="1000" u="none" strike="noStrike">
                          <a:effectLst/>
                          <a:highlight>
                            <a:srgbClr val="FFF2CC"/>
                          </a:highlight>
                        </a:rPr>
                        <a:t>20240202UTb</a:t>
                      </a:r>
                      <a:endParaRPr lang="en-US" sz="1000" b="0"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FFF2CC"/>
                          </a:highlight>
                        </a:rPr>
                        <a:t>2024-02-02_03:19:30</a:t>
                      </a:r>
                      <a:endParaRPr lang="en-US" sz="1000" b="0" i="0" u="none" strike="noStrike" dirty="0">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FFF2CC"/>
                          </a:highlight>
                        </a:rPr>
                        <a:t>190</a:t>
                      </a:r>
                      <a:endParaRPr lang="en-US" sz="1000" b="0"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FFF2CC"/>
                          </a:highlight>
                        </a:rPr>
                        <a:t>0.5</a:t>
                      </a:r>
                      <a:endParaRPr lang="en-US" sz="1000" b="0"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a:effectLst/>
                          <a:highlight>
                            <a:srgbClr val="FFF2CC"/>
                          </a:highlight>
                        </a:rPr>
                        <a:t>62.3</a:t>
                      </a:r>
                      <a:endParaRPr lang="en-US" sz="1000" b="0" i="0" u="none" strike="noStrike">
                        <a:solidFill>
                          <a:srgbClr val="000000"/>
                        </a:solidFill>
                        <a:effectLst/>
                        <a:highlight>
                          <a:srgbClr val="FFF2CC"/>
                        </a:highlight>
                        <a:latin typeface="Calibri" panose="020F0502020204030204" pitchFamily="34" charset="0"/>
                      </a:endParaRPr>
                    </a:p>
                  </a:txBody>
                  <a:tcPr marL="5557" marR="5557" marT="5557" marB="0" anchor="b"/>
                </a:tc>
                <a:tc>
                  <a:txBody>
                    <a:bodyPr/>
                    <a:lstStyle/>
                    <a:p>
                      <a:pPr algn="ctr" fontAlgn="b"/>
                      <a:r>
                        <a:rPr lang="en-US" sz="1000" u="none" strike="noStrike" dirty="0">
                          <a:effectLst/>
                          <a:highlight>
                            <a:srgbClr val="FFF2CC"/>
                          </a:highlight>
                        </a:rPr>
                        <a:t>C11</a:t>
                      </a:r>
                      <a:endParaRPr lang="en-US" sz="1000" b="0" i="0" u="none" strike="noStrike" dirty="0">
                        <a:solidFill>
                          <a:srgbClr val="000000"/>
                        </a:solidFill>
                        <a:effectLst/>
                        <a:highlight>
                          <a:srgbClr val="FFF2CC"/>
                        </a:highlight>
                        <a:latin typeface="Calibri" panose="020F0502020204030204" pitchFamily="34" charset="0"/>
                      </a:endParaRPr>
                    </a:p>
                  </a:txBody>
                  <a:tcPr marL="5557" marR="5557" marT="5557" marB="0" anchor="b"/>
                </a:tc>
                <a:extLst>
                  <a:ext uri="{0D108BD9-81ED-4DB2-BD59-A6C34878D82A}">
                    <a16:rowId xmlns:a16="http://schemas.microsoft.com/office/drawing/2014/main" val="2568928904"/>
                  </a:ext>
                </a:extLst>
              </a:tr>
            </a:tbl>
          </a:graphicData>
        </a:graphic>
      </p:graphicFrame>
      <p:sp>
        <p:nvSpPr>
          <p:cNvPr id="11" name="Oval 10">
            <a:extLst>
              <a:ext uri="{FF2B5EF4-FFF2-40B4-BE49-F238E27FC236}">
                <a16:creationId xmlns:a16="http://schemas.microsoft.com/office/drawing/2014/main" id="{A791EA5E-B314-69DC-468F-668A48DA528A}"/>
              </a:ext>
            </a:extLst>
          </p:cNvPr>
          <p:cNvSpPr/>
          <p:nvPr/>
        </p:nvSpPr>
        <p:spPr>
          <a:xfrm rot="17595592">
            <a:off x="5270850" y="2841919"/>
            <a:ext cx="685683" cy="21621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EA7B8B9-31D6-AEEC-2AA2-F03BAE03C8A8}"/>
              </a:ext>
            </a:extLst>
          </p:cNvPr>
          <p:cNvSpPr/>
          <p:nvPr/>
        </p:nvSpPr>
        <p:spPr>
          <a:xfrm rot="16200000">
            <a:off x="7823210" y="4089413"/>
            <a:ext cx="1228727" cy="261300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809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aph of a calibration&#10;&#10;Description automatically generated">
            <a:extLst>
              <a:ext uri="{FF2B5EF4-FFF2-40B4-BE49-F238E27FC236}">
                <a16:creationId xmlns:a16="http://schemas.microsoft.com/office/drawing/2014/main" id="{C5462161-C115-2861-4AEB-891B959DE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2" y="5143500"/>
            <a:ext cx="5486400" cy="1714500"/>
          </a:xfrm>
          <a:prstGeom prst="rect">
            <a:avLst/>
          </a:prstGeom>
        </p:spPr>
      </p:pic>
      <p:pic>
        <p:nvPicPr>
          <p:cNvPr id="19" name="Picture 18" descr="A close-up of a chart&#10;&#10;Description automatically generated">
            <a:extLst>
              <a:ext uri="{FF2B5EF4-FFF2-40B4-BE49-F238E27FC236}">
                <a16:creationId xmlns:a16="http://schemas.microsoft.com/office/drawing/2014/main" id="{F60D6AF1-600E-C8C2-1242-1006FC555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3559413"/>
            <a:ext cx="5486400" cy="1714500"/>
          </a:xfrm>
          <a:prstGeom prst="rect">
            <a:avLst/>
          </a:prstGeom>
        </p:spPr>
      </p:pic>
      <p:pic>
        <p:nvPicPr>
          <p:cNvPr id="13" name="Picture 12" descr="A diagram of a graph&#10;&#10;Description automatically generated with medium confidence">
            <a:extLst>
              <a:ext uri="{FF2B5EF4-FFF2-40B4-BE49-F238E27FC236}">
                <a16:creationId xmlns:a16="http://schemas.microsoft.com/office/drawing/2014/main" id="{AA11E322-130C-407B-3B25-2DFCA2209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8" y="5143500"/>
            <a:ext cx="5486400" cy="1714500"/>
          </a:xfrm>
          <a:prstGeom prst="rect">
            <a:avLst/>
          </a:prstGeom>
        </p:spPr>
      </p:pic>
      <p:pic>
        <p:nvPicPr>
          <p:cNvPr id="10" name="Picture 9" descr="A close-up of a chart&#10;&#10;Description automatically generated">
            <a:extLst>
              <a:ext uri="{FF2B5EF4-FFF2-40B4-BE49-F238E27FC236}">
                <a16:creationId xmlns:a16="http://schemas.microsoft.com/office/drawing/2014/main" id="{50DCEF34-CDB2-D950-C642-893D965495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542" y="3559413"/>
            <a:ext cx="5486400" cy="1714500"/>
          </a:xfrm>
          <a:prstGeom prst="rect">
            <a:avLst/>
          </a:prstGeom>
        </p:spPr>
      </p:pic>
      <p:sp>
        <p:nvSpPr>
          <p:cNvPr id="4" name="TextBox 3">
            <a:extLst>
              <a:ext uri="{FF2B5EF4-FFF2-40B4-BE49-F238E27FC236}">
                <a16:creationId xmlns:a16="http://schemas.microsoft.com/office/drawing/2014/main" id="{FDF37949-C87A-FD92-18DF-4E3179CEEA31}"/>
              </a:ext>
            </a:extLst>
          </p:cNvPr>
          <p:cNvSpPr txBox="1"/>
          <p:nvPr/>
        </p:nvSpPr>
        <p:spPr>
          <a:xfrm>
            <a:off x="451706" y="136775"/>
            <a:ext cx="11288584" cy="523220"/>
          </a:xfrm>
          <a:prstGeom prst="rect">
            <a:avLst/>
          </a:prstGeom>
          <a:noFill/>
        </p:spPr>
        <p:txBody>
          <a:bodyPr wrap="square" rtlCol="0">
            <a:spAutoFit/>
          </a:bodyPr>
          <a:lstStyle/>
          <a:p>
            <a:pPr algn="ctr"/>
            <a:r>
              <a:rPr lang="en-US" sz="2800" b="1" dirty="0"/>
              <a:t>NH</a:t>
            </a:r>
            <a:r>
              <a:rPr lang="en-US" sz="2800" b="1" baseline="-25000" dirty="0"/>
              <a:t>3</a:t>
            </a:r>
            <a:r>
              <a:rPr lang="en-US" sz="2800" b="1" dirty="0"/>
              <a:t>,</a:t>
            </a:r>
            <a:r>
              <a:rPr lang="en-US" sz="2800" b="1" baseline="-25000" dirty="0"/>
              <a:t> </a:t>
            </a:r>
            <a:r>
              <a:rPr lang="en-US" sz="2800" b="1" dirty="0"/>
              <a:t>CH</a:t>
            </a:r>
            <a:r>
              <a:rPr lang="en-US" sz="2800" b="1" baseline="-25000" dirty="0"/>
              <a:t>4</a:t>
            </a:r>
            <a:r>
              <a:rPr lang="en-US" sz="2800" b="1" dirty="0"/>
              <a:t>, and NEDFs Candidates for Study</a:t>
            </a:r>
            <a:endParaRPr lang="en-US" sz="2400" b="1" dirty="0"/>
          </a:p>
        </p:txBody>
      </p:sp>
      <p:sp>
        <p:nvSpPr>
          <p:cNvPr id="5" name="TextBox 4">
            <a:extLst>
              <a:ext uri="{FF2B5EF4-FFF2-40B4-BE49-F238E27FC236}">
                <a16:creationId xmlns:a16="http://schemas.microsoft.com/office/drawing/2014/main" id="{C30653CB-C312-5050-574E-DFE97C9D60AE}"/>
              </a:ext>
            </a:extLst>
          </p:cNvPr>
          <p:cNvSpPr txBox="1"/>
          <p:nvPr/>
        </p:nvSpPr>
        <p:spPr>
          <a:xfrm>
            <a:off x="4486276" y="782534"/>
            <a:ext cx="6191250" cy="1232332"/>
          </a:xfrm>
          <a:prstGeom prst="rect">
            <a:avLst/>
          </a:prstGeom>
          <a:solidFill>
            <a:schemeClr val="accent1">
              <a:lumMod val="20000"/>
              <a:lumOff val="80000"/>
            </a:schemeClr>
          </a:solidFill>
        </p:spPr>
        <p:txBody>
          <a:bodyPr wrap="square" rtlCol="0">
            <a:noAutofit/>
          </a:bodyPr>
          <a:lstStyle/>
          <a:p>
            <a:pPr marL="285750" indent="-285750">
              <a:buFont typeface="Arial" panose="020B0604020202020204" pitchFamily="34" charset="0"/>
              <a:buChar char="•"/>
            </a:pPr>
            <a:r>
              <a:rPr lang="en-US" dirty="0"/>
              <a:t>Time Evolution: ~200 deg from August to October (possibly connected to Feb 2024 observations)</a:t>
            </a:r>
          </a:p>
          <a:p>
            <a:pPr marL="285750" indent="-285750">
              <a:buFont typeface="Arial" panose="020B0604020202020204" pitchFamily="34" charset="0"/>
              <a:buChar char="•"/>
            </a:pPr>
            <a:r>
              <a:rPr lang="en-US" dirty="0"/>
              <a:t>~220 deg same time period</a:t>
            </a:r>
          </a:p>
          <a:p>
            <a:pPr marL="285750" indent="-285750">
              <a:buFont typeface="Arial" panose="020B0604020202020204" pitchFamily="34" charset="0"/>
              <a:buChar char="•"/>
            </a:pPr>
            <a:r>
              <a:rPr lang="en-US" dirty="0"/>
              <a:t>Nov 13 ~350 deg</a:t>
            </a:r>
          </a:p>
          <a:p>
            <a:pPr marL="742950" lvl="1" indent="-285750">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5E266438-4EEF-D69B-87AA-E20446767ED7}"/>
              </a:ext>
            </a:extLst>
          </p:cNvPr>
          <p:cNvSpPr>
            <a:spLocks noGrp="1"/>
          </p:cNvSpPr>
          <p:nvPr>
            <p:ph type="ftr" sz="quarter" idx="11"/>
          </p:nvPr>
        </p:nvSpPr>
        <p:spPr/>
        <p:txBody>
          <a:bodyPr/>
          <a:lstStyle/>
          <a:p>
            <a:r>
              <a:rPr lang="en-US"/>
              <a:t>Hill 2024-06-01</a:t>
            </a:r>
          </a:p>
        </p:txBody>
      </p:sp>
      <p:sp>
        <p:nvSpPr>
          <p:cNvPr id="6" name="Slide Number Placeholder 5">
            <a:extLst>
              <a:ext uri="{FF2B5EF4-FFF2-40B4-BE49-F238E27FC236}">
                <a16:creationId xmlns:a16="http://schemas.microsoft.com/office/drawing/2014/main" id="{D9877A9B-FB6C-8AF8-4181-0D5619A9C481}"/>
              </a:ext>
            </a:extLst>
          </p:cNvPr>
          <p:cNvSpPr>
            <a:spLocks noGrp="1"/>
          </p:cNvSpPr>
          <p:nvPr>
            <p:ph type="sldNum" sz="quarter" idx="12"/>
          </p:nvPr>
        </p:nvSpPr>
        <p:spPr/>
        <p:txBody>
          <a:bodyPr/>
          <a:lstStyle/>
          <a:p>
            <a:fld id="{446449EB-D057-46B0-9868-00588BAFAA93}" type="slidenum">
              <a:rPr lang="en-US" smtClean="0"/>
              <a:t>11</a:t>
            </a:fld>
            <a:endParaRPr lang="en-US"/>
          </a:p>
        </p:txBody>
      </p:sp>
      <p:pic>
        <p:nvPicPr>
          <p:cNvPr id="7" name="Picture 6" descr="A close-up of a chart&#10;&#10;Description automatically generated">
            <a:extLst>
              <a:ext uri="{FF2B5EF4-FFF2-40B4-BE49-F238E27FC236}">
                <a16:creationId xmlns:a16="http://schemas.microsoft.com/office/drawing/2014/main" id="{F5EEE3DC-AD5A-503A-877B-089DDCC5D0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42" y="2034757"/>
            <a:ext cx="5486400" cy="1714500"/>
          </a:xfrm>
          <a:prstGeom prst="rect">
            <a:avLst/>
          </a:prstGeom>
        </p:spPr>
      </p:pic>
      <p:pic>
        <p:nvPicPr>
          <p:cNvPr id="17" name="Picture 16" descr="A close-up of a graph&#10;&#10;Description automatically generated">
            <a:extLst>
              <a:ext uri="{FF2B5EF4-FFF2-40B4-BE49-F238E27FC236}">
                <a16:creationId xmlns:a16="http://schemas.microsoft.com/office/drawing/2014/main" id="{0BB1DF53-3301-D191-3B19-26894416C8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2" y="2029064"/>
            <a:ext cx="5486400" cy="1714500"/>
          </a:xfrm>
          <a:prstGeom prst="rect">
            <a:avLst/>
          </a:prstGeom>
        </p:spPr>
      </p:pic>
    </p:spTree>
    <p:extLst>
      <p:ext uri="{BB962C8B-B14F-4D97-AF65-F5344CB8AC3E}">
        <p14:creationId xmlns:p14="http://schemas.microsoft.com/office/powerpoint/2010/main" val="3993520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graph&#10;&#10;Description automatically generated">
            <a:extLst>
              <a:ext uri="{FF2B5EF4-FFF2-40B4-BE49-F238E27FC236}">
                <a16:creationId xmlns:a16="http://schemas.microsoft.com/office/drawing/2014/main" id="{8D793FF1-D43A-3561-9F75-DB4E825C8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5136295"/>
            <a:ext cx="5486400" cy="1714500"/>
          </a:xfrm>
          <a:prstGeom prst="rect">
            <a:avLst/>
          </a:prstGeom>
        </p:spPr>
      </p:pic>
      <p:pic>
        <p:nvPicPr>
          <p:cNvPr id="23" name="Picture 22" descr="A screenshot of a computer generated image&#10;&#10;Description automatically generated">
            <a:extLst>
              <a:ext uri="{FF2B5EF4-FFF2-40B4-BE49-F238E27FC236}">
                <a16:creationId xmlns:a16="http://schemas.microsoft.com/office/drawing/2014/main" id="{BF512D82-F53E-B832-E94F-79EFCFEA2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3546097"/>
            <a:ext cx="5486400" cy="1714500"/>
          </a:xfrm>
          <a:prstGeom prst="rect">
            <a:avLst/>
          </a:prstGeom>
        </p:spPr>
      </p:pic>
      <p:pic>
        <p:nvPicPr>
          <p:cNvPr id="21" name="Picture 20" descr="A close-up of a chart&#10;&#10;Description automatically generated">
            <a:extLst>
              <a:ext uri="{FF2B5EF4-FFF2-40B4-BE49-F238E27FC236}">
                <a16:creationId xmlns:a16="http://schemas.microsoft.com/office/drawing/2014/main" id="{3126D391-D331-4E6C-EB51-D521BE902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2035875"/>
            <a:ext cx="5486400" cy="1714500"/>
          </a:xfrm>
          <a:prstGeom prst="rect">
            <a:avLst/>
          </a:prstGeom>
        </p:spPr>
      </p:pic>
      <p:pic>
        <p:nvPicPr>
          <p:cNvPr id="18" name="Picture 17" descr="A graph of a calibration&#10;&#10;Description automatically generated">
            <a:extLst>
              <a:ext uri="{FF2B5EF4-FFF2-40B4-BE49-F238E27FC236}">
                <a16:creationId xmlns:a16="http://schemas.microsoft.com/office/drawing/2014/main" id="{98C9EEF7-935F-C0F9-876E-2A37B92B07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8" y="5143507"/>
            <a:ext cx="5486400" cy="1714500"/>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388520BD-22CE-E377-376D-DE3BF379FD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23" y="3554723"/>
            <a:ext cx="5486400" cy="1714500"/>
          </a:xfrm>
          <a:prstGeom prst="rect">
            <a:avLst/>
          </a:prstGeom>
        </p:spPr>
      </p:pic>
      <p:sp>
        <p:nvSpPr>
          <p:cNvPr id="4" name="TextBox 3">
            <a:extLst>
              <a:ext uri="{FF2B5EF4-FFF2-40B4-BE49-F238E27FC236}">
                <a16:creationId xmlns:a16="http://schemas.microsoft.com/office/drawing/2014/main" id="{FDF37949-C87A-FD92-18DF-4E3179CEEA31}"/>
              </a:ext>
            </a:extLst>
          </p:cNvPr>
          <p:cNvSpPr txBox="1"/>
          <p:nvPr/>
        </p:nvSpPr>
        <p:spPr>
          <a:xfrm>
            <a:off x="451706" y="136775"/>
            <a:ext cx="11288584" cy="523220"/>
          </a:xfrm>
          <a:prstGeom prst="rect">
            <a:avLst/>
          </a:prstGeom>
          <a:noFill/>
        </p:spPr>
        <p:txBody>
          <a:bodyPr wrap="square" rtlCol="0">
            <a:spAutoFit/>
          </a:bodyPr>
          <a:lstStyle/>
          <a:p>
            <a:pPr algn="ctr"/>
            <a:r>
              <a:rPr lang="en-US" sz="2800" b="1" dirty="0"/>
              <a:t>NH</a:t>
            </a:r>
            <a:r>
              <a:rPr lang="en-US" sz="2800" b="1" baseline="-25000" dirty="0"/>
              <a:t>3</a:t>
            </a:r>
            <a:r>
              <a:rPr lang="en-US" sz="2800" b="1" dirty="0"/>
              <a:t>,</a:t>
            </a:r>
            <a:r>
              <a:rPr lang="en-US" sz="2800" b="1" baseline="-25000" dirty="0"/>
              <a:t> </a:t>
            </a:r>
            <a:r>
              <a:rPr lang="en-US" sz="2800" b="1" dirty="0"/>
              <a:t>CH</a:t>
            </a:r>
            <a:r>
              <a:rPr lang="en-US" sz="2800" b="1" baseline="-25000" dirty="0"/>
              <a:t>4</a:t>
            </a:r>
            <a:r>
              <a:rPr lang="en-US" sz="2800" b="1" dirty="0"/>
              <a:t>, and NEDFs Candidates for Study</a:t>
            </a:r>
            <a:endParaRPr lang="en-US" sz="2400" b="1" dirty="0"/>
          </a:p>
        </p:txBody>
      </p:sp>
      <p:sp>
        <p:nvSpPr>
          <p:cNvPr id="5" name="TextBox 4">
            <a:extLst>
              <a:ext uri="{FF2B5EF4-FFF2-40B4-BE49-F238E27FC236}">
                <a16:creationId xmlns:a16="http://schemas.microsoft.com/office/drawing/2014/main" id="{C30653CB-C312-5050-574E-DFE97C9D60AE}"/>
              </a:ext>
            </a:extLst>
          </p:cNvPr>
          <p:cNvSpPr txBox="1"/>
          <p:nvPr/>
        </p:nvSpPr>
        <p:spPr>
          <a:xfrm>
            <a:off x="4486276" y="782534"/>
            <a:ext cx="6191250" cy="1232332"/>
          </a:xfrm>
          <a:prstGeom prst="rect">
            <a:avLst/>
          </a:prstGeom>
          <a:solidFill>
            <a:schemeClr val="accent1">
              <a:lumMod val="20000"/>
              <a:lumOff val="80000"/>
            </a:schemeClr>
          </a:solidFill>
        </p:spPr>
        <p:txBody>
          <a:bodyPr wrap="square" rtlCol="0">
            <a:noAutofit/>
          </a:bodyPr>
          <a:lstStyle/>
          <a:p>
            <a:pPr marL="285750" indent="-285750">
              <a:buFont typeface="Arial" panose="020B0604020202020204" pitchFamily="34" charset="0"/>
              <a:buChar char="•"/>
            </a:pPr>
            <a:r>
              <a:rPr lang="en-US" dirty="0"/>
              <a:t>Time Evolution: ~200 deg from August to October (possibly connected to Feb 2024 observations)</a:t>
            </a:r>
          </a:p>
          <a:p>
            <a:pPr marL="285750" indent="-285750">
              <a:buFont typeface="Arial" panose="020B0604020202020204" pitchFamily="34" charset="0"/>
              <a:buChar char="•"/>
            </a:pPr>
            <a:r>
              <a:rPr lang="en-US" dirty="0"/>
              <a:t>~220 deg same time period</a:t>
            </a:r>
          </a:p>
          <a:p>
            <a:pPr marL="285750" indent="-285750">
              <a:buFont typeface="Arial" panose="020B0604020202020204" pitchFamily="34" charset="0"/>
              <a:buChar char="•"/>
            </a:pPr>
            <a:r>
              <a:rPr lang="en-US" dirty="0"/>
              <a:t>Nov 13 ~350 deg</a:t>
            </a:r>
          </a:p>
          <a:p>
            <a:pPr marL="742950" lvl="1" indent="-285750">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5E266438-4EEF-D69B-87AA-E20446767ED7}"/>
              </a:ext>
            </a:extLst>
          </p:cNvPr>
          <p:cNvSpPr>
            <a:spLocks noGrp="1"/>
          </p:cNvSpPr>
          <p:nvPr>
            <p:ph type="ftr" sz="quarter" idx="11"/>
          </p:nvPr>
        </p:nvSpPr>
        <p:spPr/>
        <p:txBody>
          <a:bodyPr/>
          <a:lstStyle/>
          <a:p>
            <a:r>
              <a:rPr lang="en-US"/>
              <a:t>Hill 2024-06-01</a:t>
            </a:r>
          </a:p>
        </p:txBody>
      </p:sp>
      <p:sp>
        <p:nvSpPr>
          <p:cNvPr id="6" name="Slide Number Placeholder 5">
            <a:extLst>
              <a:ext uri="{FF2B5EF4-FFF2-40B4-BE49-F238E27FC236}">
                <a16:creationId xmlns:a16="http://schemas.microsoft.com/office/drawing/2014/main" id="{D9877A9B-FB6C-8AF8-4181-0D5619A9C481}"/>
              </a:ext>
            </a:extLst>
          </p:cNvPr>
          <p:cNvSpPr>
            <a:spLocks noGrp="1"/>
          </p:cNvSpPr>
          <p:nvPr>
            <p:ph type="sldNum" sz="quarter" idx="12"/>
          </p:nvPr>
        </p:nvSpPr>
        <p:spPr/>
        <p:txBody>
          <a:bodyPr/>
          <a:lstStyle/>
          <a:p>
            <a:fld id="{446449EB-D057-46B0-9868-00588BAFAA93}" type="slidenum">
              <a:rPr lang="en-US" smtClean="0"/>
              <a:t>12</a:t>
            </a:fld>
            <a:endParaRPr lang="en-US"/>
          </a:p>
        </p:txBody>
      </p:sp>
      <p:pic>
        <p:nvPicPr>
          <p:cNvPr id="11" name="Picture 10" descr="A close-up of a chart&#10;&#10;Description automatically generated">
            <a:extLst>
              <a:ext uri="{FF2B5EF4-FFF2-40B4-BE49-F238E27FC236}">
                <a16:creationId xmlns:a16="http://schemas.microsoft.com/office/drawing/2014/main" id="{6C356034-49E0-09FA-23AD-5F435C1F6F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323" y="2044501"/>
            <a:ext cx="5486400" cy="1714500"/>
          </a:xfrm>
          <a:prstGeom prst="rect">
            <a:avLst/>
          </a:prstGeom>
        </p:spPr>
      </p:pic>
    </p:spTree>
    <p:extLst>
      <p:ext uri="{BB962C8B-B14F-4D97-AF65-F5344CB8AC3E}">
        <p14:creationId xmlns:p14="http://schemas.microsoft.com/office/powerpoint/2010/main" val="62497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person's body&#10;&#10;Description automatically generated with medium confidence">
            <a:extLst>
              <a:ext uri="{FF2B5EF4-FFF2-40B4-BE49-F238E27FC236}">
                <a16:creationId xmlns:a16="http://schemas.microsoft.com/office/drawing/2014/main" id="{4B807D3B-5EE9-4431-AD31-1034CB49E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2" y="5143507"/>
            <a:ext cx="5486400" cy="1714500"/>
          </a:xfrm>
          <a:prstGeom prst="rect">
            <a:avLst/>
          </a:prstGeom>
        </p:spPr>
      </p:pic>
      <p:pic>
        <p:nvPicPr>
          <p:cNvPr id="22" name="Picture 21" descr="A screenshot of a computer screen&#10;&#10;Description automatically generated">
            <a:extLst>
              <a:ext uri="{FF2B5EF4-FFF2-40B4-BE49-F238E27FC236}">
                <a16:creationId xmlns:a16="http://schemas.microsoft.com/office/drawing/2014/main" id="{3E691678-5408-E53A-B079-77A337087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949" y="3553371"/>
            <a:ext cx="5486400" cy="1714500"/>
          </a:xfrm>
          <a:prstGeom prst="rect">
            <a:avLst/>
          </a:prstGeom>
        </p:spPr>
      </p:pic>
      <p:pic>
        <p:nvPicPr>
          <p:cNvPr id="16" name="Picture 15" descr="A graph of a person's body&#10;&#10;Description automatically generated">
            <a:extLst>
              <a:ext uri="{FF2B5EF4-FFF2-40B4-BE49-F238E27FC236}">
                <a16:creationId xmlns:a16="http://schemas.microsoft.com/office/drawing/2014/main" id="{12815271-6517-9F86-99E5-38C68DB82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8" y="5143507"/>
            <a:ext cx="5486400" cy="1714500"/>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B6581B82-2518-5724-CB2A-2F71800B13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58" y="3561997"/>
            <a:ext cx="5486400" cy="1714500"/>
          </a:xfrm>
          <a:prstGeom prst="rect">
            <a:avLst/>
          </a:prstGeom>
        </p:spPr>
      </p:pic>
      <p:sp>
        <p:nvSpPr>
          <p:cNvPr id="4" name="TextBox 3">
            <a:extLst>
              <a:ext uri="{FF2B5EF4-FFF2-40B4-BE49-F238E27FC236}">
                <a16:creationId xmlns:a16="http://schemas.microsoft.com/office/drawing/2014/main" id="{FDF37949-C87A-FD92-18DF-4E3179CEEA31}"/>
              </a:ext>
            </a:extLst>
          </p:cNvPr>
          <p:cNvSpPr txBox="1"/>
          <p:nvPr/>
        </p:nvSpPr>
        <p:spPr>
          <a:xfrm>
            <a:off x="451706" y="136775"/>
            <a:ext cx="11288584" cy="523220"/>
          </a:xfrm>
          <a:prstGeom prst="rect">
            <a:avLst/>
          </a:prstGeom>
          <a:noFill/>
        </p:spPr>
        <p:txBody>
          <a:bodyPr wrap="square" rtlCol="0">
            <a:spAutoFit/>
          </a:bodyPr>
          <a:lstStyle/>
          <a:p>
            <a:pPr algn="ctr"/>
            <a:r>
              <a:rPr lang="en-US" sz="2800" b="1" dirty="0"/>
              <a:t>NH</a:t>
            </a:r>
            <a:r>
              <a:rPr lang="en-US" sz="2800" b="1" baseline="-25000" dirty="0"/>
              <a:t>3</a:t>
            </a:r>
            <a:r>
              <a:rPr lang="en-US" sz="2800" b="1" dirty="0"/>
              <a:t>,</a:t>
            </a:r>
            <a:r>
              <a:rPr lang="en-US" sz="2800" b="1" baseline="-25000" dirty="0"/>
              <a:t> </a:t>
            </a:r>
            <a:r>
              <a:rPr lang="en-US" sz="2800" b="1" dirty="0"/>
              <a:t>CH</a:t>
            </a:r>
            <a:r>
              <a:rPr lang="en-US" sz="2800" b="1" baseline="-25000" dirty="0"/>
              <a:t>4</a:t>
            </a:r>
            <a:r>
              <a:rPr lang="en-US" sz="2800" b="1" dirty="0"/>
              <a:t>, and NEDFs Candidates for Study</a:t>
            </a:r>
            <a:endParaRPr lang="en-US" sz="2400" b="1" dirty="0"/>
          </a:p>
        </p:txBody>
      </p:sp>
      <p:sp>
        <p:nvSpPr>
          <p:cNvPr id="5" name="TextBox 4">
            <a:extLst>
              <a:ext uri="{FF2B5EF4-FFF2-40B4-BE49-F238E27FC236}">
                <a16:creationId xmlns:a16="http://schemas.microsoft.com/office/drawing/2014/main" id="{C30653CB-C312-5050-574E-DFE97C9D60AE}"/>
              </a:ext>
            </a:extLst>
          </p:cNvPr>
          <p:cNvSpPr txBox="1"/>
          <p:nvPr/>
        </p:nvSpPr>
        <p:spPr>
          <a:xfrm>
            <a:off x="4486276" y="782534"/>
            <a:ext cx="6191250" cy="1232332"/>
          </a:xfrm>
          <a:prstGeom prst="rect">
            <a:avLst/>
          </a:prstGeom>
          <a:solidFill>
            <a:schemeClr val="accent1">
              <a:lumMod val="20000"/>
              <a:lumOff val="80000"/>
            </a:schemeClr>
          </a:solidFill>
        </p:spPr>
        <p:txBody>
          <a:bodyPr wrap="square" rtlCol="0">
            <a:noAutofit/>
          </a:bodyPr>
          <a:lstStyle/>
          <a:p>
            <a:pPr marL="285750" indent="-285750">
              <a:buFont typeface="Arial" panose="020B0604020202020204" pitchFamily="34" charset="0"/>
              <a:buChar char="•"/>
            </a:pPr>
            <a:r>
              <a:rPr lang="en-US" dirty="0"/>
              <a:t>Time Evolution: ~200 deg from August to October (possibly connected to Feb 2024 observations)</a:t>
            </a:r>
          </a:p>
          <a:p>
            <a:pPr marL="285750" indent="-285750">
              <a:buFont typeface="Arial" panose="020B0604020202020204" pitchFamily="34" charset="0"/>
              <a:buChar char="•"/>
            </a:pPr>
            <a:r>
              <a:rPr lang="en-US" dirty="0"/>
              <a:t>~220 deg same time period</a:t>
            </a:r>
          </a:p>
          <a:p>
            <a:pPr marL="285750" indent="-285750">
              <a:buFont typeface="Arial" panose="020B0604020202020204" pitchFamily="34" charset="0"/>
              <a:buChar char="•"/>
            </a:pPr>
            <a:r>
              <a:rPr lang="en-US" dirty="0"/>
              <a:t>Nov 13 ~350 deg</a:t>
            </a:r>
          </a:p>
          <a:p>
            <a:pPr marL="742950" lvl="1" indent="-285750">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5E266438-4EEF-D69B-87AA-E20446767ED7}"/>
              </a:ext>
            </a:extLst>
          </p:cNvPr>
          <p:cNvSpPr>
            <a:spLocks noGrp="1"/>
          </p:cNvSpPr>
          <p:nvPr>
            <p:ph type="ftr" sz="quarter" idx="11"/>
          </p:nvPr>
        </p:nvSpPr>
        <p:spPr/>
        <p:txBody>
          <a:bodyPr/>
          <a:lstStyle/>
          <a:p>
            <a:r>
              <a:rPr lang="en-US"/>
              <a:t>Hill 2024-06-01</a:t>
            </a:r>
          </a:p>
        </p:txBody>
      </p:sp>
      <p:sp>
        <p:nvSpPr>
          <p:cNvPr id="6" name="Slide Number Placeholder 5">
            <a:extLst>
              <a:ext uri="{FF2B5EF4-FFF2-40B4-BE49-F238E27FC236}">
                <a16:creationId xmlns:a16="http://schemas.microsoft.com/office/drawing/2014/main" id="{D9877A9B-FB6C-8AF8-4181-0D5619A9C481}"/>
              </a:ext>
            </a:extLst>
          </p:cNvPr>
          <p:cNvSpPr>
            <a:spLocks noGrp="1"/>
          </p:cNvSpPr>
          <p:nvPr>
            <p:ph type="sldNum" sz="quarter" idx="12"/>
          </p:nvPr>
        </p:nvSpPr>
        <p:spPr/>
        <p:txBody>
          <a:bodyPr/>
          <a:lstStyle/>
          <a:p>
            <a:fld id="{446449EB-D057-46B0-9868-00588BAFAA93}" type="slidenum">
              <a:rPr lang="en-US" smtClean="0"/>
              <a:t>13</a:t>
            </a:fld>
            <a:endParaRPr lang="en-US"/>
          </a:p>
        </p:txBody>
      </p:sp>
      <p:pic>
        <p:nvPicPr>
          <p:cNvPr id="10" name="Picture 9" descr="A close-up of a graph&#10;&#10;Description automatically generated">
            <a:extLst>
              <a:ext uri="{FF2B5EF4-FFF2-40B4-BE49-F238E27FC236}">
                <a16:creationId xmlns:a16="http://schemas.microsoft.com/office/drawing/2014/main" id="{2E65E3EA-03D7-F6BB-069F-C47922BD72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558" y="2044501"/>
            <a:ext cx="5486400" cy="1714500"/>
          </a:xfrm>
          <a:prstGeom prst="rect">
            <a:avLst/>
          </a:prstGeom>
        </p:spPr>
      </p:pic>
      <p:pic>
        <p:nvPicPr>
          <p:cNvPr id="19" name="Picture 18" descr="A close-up of a chart&#10;&#10;Description automatically generated">
            <a:extLst>
              <a:ext uri="{FF2B5EF4-FFF2-40B4-BE49-F238E27FC236}">
                <a16:creationId xmlns:a16="http://schemas.microsoft.com/office/drawing/2014/main" id="{46D5B35E-6904-96CA-549F-9627B2190A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7949" y="2056177"/>
            <a:ext cx="5486400" cy="1714500"/>
          </a:xfrm>
          <a:prstGeom prst="rect">
            <a:avLst/>
          </a:prstGeom>
        </p:spPr>
      </p:pic>
    </p:spTree>
    <p:extLst>
      <p:ext uri="{BB962C8B-B14F-4D97-AF65-F5344CB8AC3E}">
        <p14:creationId xmlns:p14="http://schemas.microsoft.com/office/powerpoint/2010/main" val="3533935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2246-1561-7B8C-5220-41DCCD04C972}"/>
              </a:ext>
            </a:extLst>
          </p:cNvPr>
          <p:cNvSpPr>
            <a:spLocks noGrp="1"/>
          </p:cNvSpPr>
          <p:nvPr>
            <p:ph type="title"/>
          </p:nvPr>
        </p:nvSpPr>
        <p:spPr/>
        <p:txBody>
          <a:bodyPr>
            <a:normAutofit/>
          </a:bodyPr>
          <a:lstStyle/>
          <a:p>
            <a:r>
              <a:rPr lang="en-US" dirty="0"/>
              <a:t>Limb Correction and Synoptic Maps</a:t>
            </a:r>
          </a:p>
        </p:txBody>
      </p:sp>
      <p:sp>
        <p:nvSpPr>
          <p:cNvPr id="3" name="Content Placeholder 2">
            <a:extLst>
              <a:ext uri="{FF2B5EF4-FFF2-40B4-BE49-F238E27FC236}">
                <a16:creationId xmlns:a16="http://schemas.microsoft.com/office/drawing/2014/main" id="{A9E12524-E437-5B75-7BD4-70933C3D116F}"/>
              </a:ext>
            </a:extLst>
          </p:cNvPr>
          <p:cNvSpPr>
            <a:spLocks noGrp="1"/>
          </p:cNvSpPr>
          <p:nvPr>
            <p:ph idx="1"/>
          </p:nvPr>
        </p:nvSpPr>
        <p:spPr/>
        <p:txBody>
          <a:bodyPr>
            <a:normAutofit/>
          </a:bodyPr>
          <a:lstStyle/>
          <a:p>
            <a:r>
              <a:rPr lang="en-US" dirty="0">
                <a:solidFill>
                  <a:srgbClr val="FF0000"/>
                </a:solidFill>
              </a:rPr>
              <a:t>Hypothesis: TBD</a:t>
            </a:r>
          </a:p>
          <a:p>
            <a:r>
              <a:rPr lang="en-US" dirty="0">
                <a:solidFill>
                  <a:srgbClr val="FF0000"/>
                </a:solidFill>
              </a:rPr>
              <a:t>NH3 enhancements tracked relative to NEDFs over time</a:t>
            </a:r>
          </a:p>
          <a:p>
            <a:pPr lvl="1"/>
            <a:r>
              <a:rPr lang="en-US" dirty="0">
                <a:solidFill>
                  <a:srgbClr val="FF0000"/>
                </a:solidFill>
              </a:rPr>
              <a:t>Show evolution of NEDF-NH3 couple</a:t>
            </a:r>
          </a:p>
          <a:p>
            <a:endParaRPr lang="en-US" dirty="0"/>
          </a:p>
          <a:p>
            <a:pPr lvl="1"/>
            <a:endParaRPr lang="en-US" dirty="0"/>
          </a:p>
        </p:txBody>
      </p:sp>
      <p:sp>
        <p:nvSpPr>
          <p:cNvPr id="4" name="Footer Placeholder 3">
            <a:extLst>
              <a:ext uri="{FF2B5EF4-FFF2-40B4-BE49-F238E27FC236}">
                <a16:creationId xmlns:a16="http://schemas.microsoft.com/office/drawing/2014/main" id="{324E647B-09B3-40A7-B43F-E273847C8E88}"/>
              </a:ext>
            </a:extLst>
          </p:cNvPr>
          <p:cNvSpPr>
            <a:spLocks noGrp="1"/>
          </p:cNvSpPr>
          <p:nvPr>
            <p:ph type="ftr" sz="quarter" idx="11"/>
          </p:nvPr>
        </p:nvSpPr>
        <p:spPr/>
        <p:txBody>
          <a:bodyPr/>
          <a:lstStyle/>
          <a:p>
            <a:r>
              <a:rPr lang="en-US"/>
              <a:t>Hill 2024-06-01</a:t>
            </a:r>
          </a:p>
        </p:txBody>
      </p:sp>
      <p:sp>
        <p:nvSpPr>
          <p:cNvPr id="5" name="Slide Number Placeholder 4">
            <a:extLst>
              <a:ext uri="{FF2B5EF4-FFF2-40B4-BE49-F238E27FC236}">
                <a16:creationId xmlns:a16="http://schemas.microsoft.com/office/drawing/2014/main" id="{FF441F6F-1A64-3CB8-8FE0-1D3870A64A84}"/>
              </a:ext>
            </a:extLst>
          </p:cNvPr>
          <p:cNvSpPr>
            <a:spLocks noGrp="1"/>
          </p:cNvSpPr>
          <p:nvPr>
            <p:ph type="sldNum" sz="quarter" idx="12"/>
          </p:nvPr>
        </p:nvSpPr>
        <p:spPr/>
        <p:txBody>
          <a:bodyPr/>
          <a:lstStyle/>
          <a:p>
            <a:fld id="{446449EB-D057-46B0-9868-00588BAFAA93}" type="slidenum">
              <a:rPr lang="en-US" smtClean="0"/>
              <a:t>14</a:t>
            </a:fld>
            <a:endParaRPr lang="en-US"/>
          </a:p>
        </p:txBody>
      </p:sp>
    </p:spTree>
    <p:extLst>
      <p:ext uri="{BB962C8B-B14F-4D97-AF65-F5344CB8AC3E}">
        <p14:creationId xmlns:p14="http://schemas.microsoft.com/office/powerpoint/2010/main" val="421429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E9095A2-2437-B807-C1E2-9D91BE1A091C}"/>
              </a:ext>
            </a:extLst>
          </p:cNvPr>
          <p:cNvGrpSpPr/>
          <p:nvPr/>
        </p:nvGrpSpPr>
        <p:grpSpPr>
          <a:xfrm>
            <a:off x="7343552" y="0"/>
            <a:ext cx="4848448" cy="6853519"/>
            <a:chOff x="-1" y="0"/>
            <a:chExt cx="5022851" cy="7100046"/>
          </a:xfrm>
        </p:grpSpPr>
        <p:pic>
          <p:nvPicPr>
            <p:cNvPr id="1027" name="Picture 12">
              <a:extLst>
                <a:ext uri="{FF2B5EF4-FFF2-40B4-BE49-F238E27FC236}">
                  <a16:creationId xmlns:a16="http://schemas.microsoft.com/office/drawing/2014/main" id="{5D3DE044-246F-0207-327F-FADFB27BC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22850" cy="2508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3">
              <a:extLst>
                <a:ext uri="{FF2B5EF4-FFF2-40B4-BE49-F238E27FC236}">
                  <a16:creationId xmlns:a16="http://schemas.microsoft.com/office/drawing/2014/main" id="{581F1A92-EA82-BF79-B298-F0B658B00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95898"/>
              <a:ext cx="5022850" cy="25082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4">
              <a:extLst>
                <a:ext uri="{FF2B5EF4-FFF2-40B4-BE49-F238E27FC236}">
                  <a16:creationId xmlns:a16="http://schemas.microsoft.com/office/drawing/2014/main" id="{7C64C8BD-1A46-6C11-5297-4CE61B7AA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91796"/>
              <a:ext cx="5022850" cy="250825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63D5547-DB6F-D545-54B3-847BD836E2BC}"/>
              </a:ext>
            </a:extLst>
          </p:cNvPr>
          <p:cNvSpPr txBox="1"/>
          <p:nvPr/>
        </p:nvSpPr>
        <p:spPr>
          <a:xfrm>
            <a:off x="330552" y="826673"/>
            <a:ext cx="7012999" cy="2585323"/>
          </a:xfrm>
          <a:prstGeom prst="rect">
            <a:avLst/>
          </a:prstGeom>
          <a:noFill/>
        </p:spPr>
        <p:txBody>
          <a:bodyPr wrap="square" rtlCol="0">
            <a:spAutoFit/>
          </a:bodyPr>
          <a:lstStyle/>
          <a:p>
            <a:pPr marL="342900" indent="-342900">
              <a:buFont typeface="+mj-lt"/>
              <a:buAutoNum type="alphaLcParenR"/>
            </a:pPr>
            <a:r>
              <a:rPr lang="en-US" dirty="0"/>
              <a:t>Effective cloud top pressure determined by CH</a:t>
            </a:r>
            <a:r>
              <a:rPr lang="en-US" baseline="-25000" dirty="0"/>
              <a:t>4</a:t>
            </a:r>
            <a:r>
              <a:rPr lang="en-US" dirty="0"/>
              <a:t> absorption. Contours show cloud top pressure overlaid on a contemporaneous optical context image.</a:t>
            </a:r>
          </a:p>
          <a:p>
            <a:pPr marL="342900" indent="-342900">
              <a:buFont typeface="+mj-lt"/>
              <a:buAutoNum type="alphaLcParenR"/>
            </a:pPr>
            <a:r>
              <a:rPr lang="en-US" dirty="0"/>
              <a:t>Ammonia column-averaged abundance derived from the ratio of ammonia to methane absorption images. Contours show cloud top pressure overlaid on a contemporaneous optical context image.</a:t>
            </a:r>
          </a:p>
          <a:p>
            <a:pPr marL="342900" indent="-342900">
              <a:buFont typeface="+mj-lt"/>
              <a:buAutoNum type="alphaLcParenR"/>
            </a:pPr>
            <a:r>
              <a:rPr lang="en-US" dirty="0"/>
              <a:t>Left: Effective cloud-top pressure rendered as grey scale with ammonia abundance contours. Right: Scatter plot of effective cloud-top pressure versus ammonia mole fraction by latitude band.</a:t>
            </a:r>
          </a:p>
        </p:txBody>
      </p:sp>
      <p:sp>
        <p:nvSpPr>
          <p:cNvPr id="3" name="TextBox 2">
            <a:extLst>
              <a:ext uri="{FF2B5EF4-FFF2-40B4-BE49-F238E27FC236}">
                <a16:creationId xmlns:a16="http://schemas.microsoft.com/office/drawing/2014/main" id="{8673EAED-88AE-903D-34C7-AD122137EF41}"/>
              </a:ext>
            </a:extLst>
          </p:cNvPr>
          <p:cNvSpPr txBox="1"/>
          <p:nvPr/>
        </p:nvSpPr>
        <p:spPr>
          <a:xfrm>
            <a:off x="451706" y="136775"/>
            <a:ext cx="6474874" cy="523220"/>
          </a:xfrm>
          <a:prstGeom prst="rect">
            <a:avLst/>
          </a:prstGeom>
          <a:noFill/>
        </p:spPr>
        <p:txBody>
          <a:bodyPr wrap="square" rtlCol="0">
            <a:spAutoFit/>
          </a:bodyPr>
          <a:lstStyle/>
          <a:p>
            <a:pPr algn="ctr"/>
            <a:r>
              <a:rPr lang="en-US" sz="2800" b="1" dirty="0"/>
              <a:t>NH</a:t>
            </a:r>
            <a:r>
              <a:rPr lang="en-US" sz="2800" b="1" baseline="-25000" dirty="0"/>
              <a:t>3</a:t>
            </a:r>
            <a:r>
              <a:rPr lang="en-US" sz="2800" b="1" dirty="0"/>
              <a:t> enhancements and CH</a:t>
            </a:r>
            <a:r>
              <a:rPr lang="en-US" sz="2800" b="1" baseline="-25000" dirty="0"/>
              <a:t>4</a:t>
            </a:r>
            <a:r>
              <a:rPr lang="en-US" sz="2800" b="1" dirty="0"/>
              <a:t> Deep Clouds</a:t>
            </a:r>
            <a:endParaRPr lang="en-US" sz="2400" b="1" dirty="0"/>
          </a:p>
        </p:txBody>
      </p:sp>
      <p:sp>
        <p:nvSpPr>
          <p:cNvPr id="4" name="TextBox 3">
            <a:extLst>
              <a:ext uri="{FF2B5EF4-FFF2-40B4-BE49-F238E27FC236}">
                <a16:creationId xmlns:a16="http://schemas.microsoft.com/office/drawing/2014/main" id="{85333302-83DC-BF3E-4DCF-FAD934E864B4}"/>
              </a:ext>
            </a:extLst>
          </p:cNvPr>
          <p:cNvSpPr txBox="1"/>
          <p:nvPr/>
        </p:nvSpPr>
        <p:spPr>
          <a:xfrm>
            <a:off x="755039" y="3578674"/>
            <a:ext cx="6171541" cy="2677656"/>
          </a:xfrm>
          <a:prstGeom prst="rect">
            <a:avLst/>
          </a:prstGeom>
          <a:solidFill>
            <a:schemeClr val="accent1">
              <a:lumMod val="20000"/>
              <a:lumOff val="80000"/>
            </a:schemeClr>
          </a:solidFill>
        </p:spPr>
        <p:txBody>
          <a:bodyPr wrap="square" rtlCol="0">
            <a:spAutoFit/>
          </a:bodyPr>
          <a:lstStyle/>
          <a:p>
            <a:pPr marL="457200" indent="-457200">
              <a:buFont typeface="Arial" panose="020B0604020202020204" pitchFamily="34" charset="0"/>
              <a:buChar char="•"/>
            </a:pPr>
            <a:r>
              <a:rPr lang="en-US" sz="2000" dirty="0"/>
              <a:t>Ninety-one NH</a:t>
            </a:r>
            <a:r>
              <a:rPr lang="en-US" sz="2000" baseline="-25000" dirty="0"/>
              <a:t>3</a:t>
            </a:r>
            <a:r>
              <a:rPr lang="en-US" sz="2000" dirty="0"/>
              <a:t> and CH</a:t>
            </a:r>
            <a:r>
              <a:rPr lang="en-US" sz="2000" baseline="-25000" dirty="0"/>
              <a:t>4</a:t>
            </a:r>
            <a:r>
              <a:rPr lang="en-US" sz="2000" dirty="0"/>
              <a:t> observations from 2022-07-30 through 2024-01-30</a:t>
            </a:r>
          </a:p>
          <a:p>
            <a:pPr marL="914400" lvl="1" indent="-457200">
              <a:buFont typeface="Arial" panose="020B0604020202020204" pitchFamily="34" charset="0"/>
              <a:buChar char="•"/>
            </a:pPr>
            <a:r>
              <a:rPr lang="en-US" dirty="0"/>
              <a:t>2022 Apparition: 18 with SCT, 2 with VLT</a:t>
            </a:r>
          </a:p>
          <a:p>
            <a:pPr marL="914400" lvl="1" indent="-457200">
              <a:buFont typeface="Arial" panose="020B0604020202020204" pitchFamily="34" charset="0"/>
              <a:buChar char="•"/>
            </a:pPr>
            <a:r>
              <a:rPr lang="en-US" dirty="0"/>
              <a:t>2023 Apparition: 70 with SCT</a:t>
            </a:r>
            <a:endParaRPr lang="en-US" sz="2000" dirty="0"/>
          </a:p>
          <a:p>
            <a:pPr marL="914400" lvl="1" indent="-457200">
              <a:buFont typeface="Arial" panose="020B0604020202020204" pitchFamily="34" charset="0"/>
              <a:buChar char="•"/>
            </a:pPr>
            <a:r>
              <a:rPr lang="en-US" dirty="0"/>
              <a:t>175 CH</a:t>
            </a:r>
            <a:r>
              <a:rPr lang="en-US" baseline="-25000" dirty="0"/>
              <a:t>4</a:t>
            </a:r>
            <a:r>
              <a:rPr lang="en-US" dirty="0"/>
              <a:t> cloud holes / deep clouds</a:t>
            </a:r>
          </a:p>
          <a:p>
            <a:pPr marL="914400" lvl="1" indent="-457200">
              <a:buFont typeface="Arial" panose="020B0604020202020204" pitchFamily="34" charset="0"/>
              <a:buChar char="•"/>
            </a:pPr>
            <a:r>
              <a:rPr lang="en-US" dirty="0"/>
              <a:t>180 NH</a:t>
            </a:r>
            <a:r>
              <a:rPr lang="en-US" baseline="-25000" dirty="0"/>
              <a:t>3</a:t>
            </a:r>
            <a:r>
              <a:rPr lang="en-US" dirty="0"/>
              <a:t> enhanced regions</a:t>
            </a:r>
          </a:p>
          <a:p>
            <a:pPr marL="457200" indent="-457200">
              <a:buFont typeface="Arial" panose="020B0604020202020204" pitchFamily="34" charset="0"/>
              <a:buChar char="•"/>
            </a:pPr>
            <a:r>
              <a:rPr lang="en-US" sz="2000" dirty="0"/>
              <a:t>Dark Projections &amp; Festoons from </a:t>
            </a:r>
            <a:r>
              <a:rPr lang="en-US" sz="2000" dirty="0" err="1"/>
              <a:t>WinJUPOS</a:t>
            </a:r>
            <a:endParaRPr lang="en-US" sz="2000" dirty="0"/>
          </a:p>
          <a:p>
            <a:pPr marL="914400" lvl="1" indent="-457200">
              <a:buFont typeface="Arial" panose="020B0604020202020204" pitchFamily="34" charset="0"/>
              <a:buChar char="•"/>
            </a:pPr>
            <a:r>
              <a:rPr lang="en-US" dirty="0"/>
              <a:t>Total 7082 positions between 2022-06-01 and 2023-11-22</a:t>
            </a:r>
          </a:p>
        </p:txBody>
      </p:sp>
      <p:sp>
        <p:nvSpPr>
          <p:cNvPr id="5" name="TextBox 4">
            <a:extLst>
              <a:ext uri="{FF2B5EF4-FFF2-40B4-BE49-F238E27FC236}">
                <a16:creationId xmlns:a16="http://schemas.microsoft.com/office/drawing/2014/main" id="{49429E90-1E85-51F9-5AB4-783F622454C5}"/>
              </a:ext>
            </a:extLst>
          </p:cNvPr>
          <p:cNvSpPr txBox="1"/>
          <p:nvPr/>
        </p:nvSpPr>
        <p:spPr>
          <a:xfrm>
            <a:off x="7253502" y="198330"/>
            <a:ext cx="433132" cy="461665"/>
          </a:xfrm>
          <a:prstGeom prst="rect">
            <a:avLst/>
          </a:prstGeom>
          <a:noFill/>
        </p:spPr>
        <p:txBody>
          <a:bodyPr wrap="none" rtlCol="0">
            <a:spAutoFit/>
          </a:bodyPr>
          <a:lstStyle/>
          <a:p>
            <a:r>
              <a:rPr lang="en-US" sz="2400" b="1" dirty="0"/>
              <a:t>a)</a:t>
            </a:r>
          </a:p>
        </p:txBody>
      </p:sp>
      <p:sp>
        <p:nvSpPr>
          <p:cNvPr id="6" name="TextBox 5">
            <a:extLst>
              <a:ext uri="{FF2B5EF4-FFF2-40B4-BE49-F238E27FC236}">
                <a16:creationId xmlns:a16="http://schemas.microsoft.com/office/drawing/2014/main" id="{063EA635-F992-97AC-0EEA-291F8EED26D6}"/>
              </a:ext>
            </a:extLst>
          </p:cNvPr>
          <p:cNvSpPr txBox="1"/>
          <p:nvPr/>
        </p:nvSpPr>
        <p:spPr>
          <a:xfrm>
            <a:off x="7253502" y="2315345"/>
            <a:ext cx="445956" cy="461665"/>
          </a:xfrm>
          <a:prstGeom prst="rect">
            <a:avLst/>
          </a:prstGeom>
          <a:noFill/>
        </p:spPr>
        <p:txBody>
          <a:bodyPr wrap="none" rtlCol="0">
            <a:spAutoFit/>
          </a:bodyPr>
          <a:lstStyle/>
          <a:p>
            <a:r>
              <a:rPr lang="en-US" sz="2400" b="1" dirty="0"/>
              <a:t>b)</a:t>
            </a:r>
          </a:p>
        </p:txBody>
      </p:sp>
      <p:sp>
        <p:nvSpPr>
          <p:cNvPr id="7" name="TextBox 6">
            <a:extLst>
              <a:ext uri="{FF2B5EF4-FFF2-40B4-BE49-F238E27FC236}">
                <a16:creationId xmlns:a16="http://schemas.microsoft.com/office/drawing/2014/main" id="{1105B529-3081-8A1D-2897-E15A9033F961}"/>
              </a:ext>
            </a:extLst>
          </p:cNvPr>
          <p:cNvSpPr txBox="1"/>
          <p:nvPr/>
        </p:nvSpPr>
        <p:spPr>
          <a:xfrm>
            <a:off x="7253502" y="4567874"/>
            <a:ext cx="409086" cy="461665"/>
          </a:xfrm>
          <a:prstGeom prst="rect">
            <a:avLst/>
          </a:prstGeom>
          <a:noFill/>
        </p:spPr>
        <p:txBody>
          <a:bodyPr wrap="none" rtlCol="0">
            <a:spAutoFit/>
          </a:bodyPr>
          <a:lstStyle/>
          <a:p>
            <a:r>
              <a:rPr lang="en-US" sz="2400" b="1" dirty="0"/>
              <a:t>c)</a:t>
            </a:r>
          </a:p>
        </p:txBody>
      </p:sp>
      <p:sp>
        <p:nvSpPr>
          <p:cNvPr id="8" name="Footer Placeholder 7">
            <a:extLst>
              <a:ext uri="{FF2B5EF4-FFF2-40B4-BE49-F238E27FC236}">
                <a16:creationId xmlns:a16="http://schemas.microsoft.com/office/drawing/2014/main" id="{895EC86D-0ABC-0E82-F062-8100E29DAFB6}"/>
              </a:ext>
            </a:extLst>
          </p:cNvPr>
          <p:cNvSpPr>
            <a:spLocks noGrp="1"/>
          </p:cNvSpPr>
          <p:nvPr>
            <p:ph type="ftr" sz="quarter" idx="11"/>
          </p:nvPr>
        </p:nvSpPr>
        <p:spPr/>
        <p:txBody>
          <a:bodyPr/>
          <a:lstStyle/>
          <a:p>
            <a:r>
              <a:rPr lang="en-US"/>
              <a:t>Hill 2024-06-01</a:t>
            </a:r>
          </a:p>
        </p:txBody>
      </p:sp>
      <p:sp>
        <p:nvSpPr>
          <p:cNvPr id="9" name="Slide Number Placeholder 8">
            <a:extLst>
              <a:ext uri="{FF2B5EF4-FFF2-40B4-BE49-F238E27FC236}">
                <a16:creationId xmlns:a16="http://schemas.microsoft.com/office/drawing/2014/main" id="{120276DB-BE64-90B1-BC99-FF140B664188}"/>
              </a:ext>
            </a:extLst>
          </p:cNvPr>
          <p:cNvSpPr>
            <a:spLocks noGrp="1"/>
          </p:cNvSpPr>
          <p:nvPr>
            <p:ph type="sldNum" sz="quarter" idx="12"/>
          </p:nvPr>
        </p:nvSpPr>
        <p:spPr/>
        <p:txBody>
          <a:bodyPr/>
          <a:lstStyle/>
          <a:p>
            <a:fld id="{446449EB-D057-46B0-9868-00588BAFAA93}" type="slidenum">
              <a:rPr lang="en-US" smtClean="0"/>
              <a:t>2</a:t>
            </a:fld>
            <a:endParaRPr lang="en-US"/>
          </a:p>
        </p:txBody>
      </p:sp>
    </p:spTree>
    <p:extLst>
      <p:ext uri="{BB962C8B-B14F-4D97-AF65-F5344CB8AC3E}">
        <p14:creationId xmlns:p14="http://schemas.microsoft.com/office/powerpoint/2010/main" val="309915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DDCD4B5-E811-FE14-DB5C-41835BB5CF2C}"/>
              </a:ext>
            </a:extLst>
          </p:cNvPr>
          <p:cNvGrpSpPr>
            <a:grpSpLocks noChangeAspect="1"/>
          </p:cNvGrpSpPr>
          <p:nvPr/>
        </p:nvGrpSpPr>
        <p:grpSpPr>
          <a:xfrm>
            <a:off x="5733228" y="22325"/>
            <a:ext cx="3169311" cy="2286000"/>
            <a:chOff x="7947024" y="318009"/>
            <a:chExt cx="3503849" cy="2527300"/>
          </a:xfrm>
        </p:grpSpPr>
        <p:pic>
          <p:nvPicPr>
            <p:cNvPr id="2" name="Picture 1">
              <a:extLst>
                <a:ext uri="{FF2B5EF4-FFF2-40B4-BE49-F238E27FC236}">
                  <a16:creationId xmlns:a16="http://schemas.microsoft.com/office/drawing/2014/main" id="{0C694559-7E52-EB8E-998C-D2E6219722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801" t="14657" r="46385" b="16366"/>
            <a:stretch/>
          </p:blipFill>
          <p:spPr bwMode="auto">
            <a:xfrm>
              <a:off x="7947024" y="318009"/>
              <a:ext cx="3503849" cy="2527300"/>
            </a:xfrm>
            <a:prstGeom prst="rect">
              <a:avLst/>
            </a:prstGeom>
            <a:noFill/>
            <a:ln>
              <a:noFill/>
            </a:ln>
          </p:spPr>
        </p:pic>
        <p:pic>
          <p:nvPicPr>
            <p:cNvPr id="3" name="Picture 2">
              <a:extLst>
                <a:ext uri="{FF2B5EF4-FFF2-40B4-BE49-F238E27FC236}">
                  <a16:creationId xmlns:a16="http://schemas.microsoft.com/office/drawing/2014/main" id="{FF603425-8304-9173-E194-466C4CCE9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012" r="58482" b="92890"/>
            <a:stretch/>
          </p:blipFill>
          <p:spPr bwMode="auto">
            <a:xfrm>
              <a:off x="8258711" y="318009"/>
              <a:ext cx="2455333" cy="260494"/>
            </a:xfrm>
            <a:prstGeom prst="rect">
              <a:avLst/>
            </a:prstGeom>
            <a:noFill/>
            <a:ln>
              <a:noFill/>
            </a:ln>
          </p:spPr>
        </p:pic>
      </p:grpSp>
      <p:grpSp>
        <p:nvGrpSpPr>
          <p:cNvPr id="8" name="Group 7">
            <a:extLst>
              <a:ext uri="{FF2B5EF4-FFF2-40B4-BE49-F238E27FC236}">
                <a16:creationId xmlns:a16="http://schemas.microsoft.com/office/drawing/2014/main" id="{A1FBBE1B-29EA-B7B2-78EF-79E5B0A7D0FF}"/>
              </a:ext>
            </a:extLst>
          </p:cNvPr>
          <p:cNvGrpSpPr>
            <a:grpSpLocks noChangeAspect="1"/>
          </p:cNvGrpSpPr>
          <p:nvPr/>
        </p:nvGrpSpPr>
        <p:grpSpPr>
          <a:xfrm>
            <a:off x="8902539" y="23934"/>
            <a:ext cx="3202137" cy="2286000"/>
            <a:chOff x="4227001" y="3428999"/>
            <a:chExt cx="3211033" cy="2292351"/>
          </a:xfrm>
        </p:grpSpPr>
        <p:pic>
          <p:nvPicPr>
            <p:cNvPr id="7" name="Picture 6">
              <a:extLst>
                <a:ext uri="{FF2B5EF4-FFF2-40B4-BE49-F238E27FC236}">
                  <a16:creationId xmlns:a16="http://schemas.microsoft.com/office/drawing/2014/main" id="{25D2583B-8D56-D3B2-681D-A9265A8F4F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11" t="14984" r="46243" b="15560"/>
            <a:stretch/>
          </p:blipFill>
          <p:spPr bwMode="auto">
            <a:xfrm>
              <a:off x="4227001" y="3429000"/>
              <a:ext cx="3211033" cy="2292350"/>
            </a:xfrm>
            <a:prstGeom prst="rect">
              <a:avLst/>
            </a:prstGeom>
            <a:noFill/>
            <a:ln>
              <a:noFill/>
            </a:ln>
          </p:spPr>
        </p:pic>
        <p:pic>
          <p:nvPicPr>
            <p:cNvPr id="6" name="Picture 5">
              <a:extLst>
                <a:ext uri="{FF2B5EF4-FFF2-40B4-BE49-F238E27FC236}">
                  <a16:creationId xmlns:a16="http://schemas.microsoft.com/office/drawing/2014/main" id="{9C7C48E5-C0AE-6797-E21A-5B7A90A347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11" r="57046" b="93698"/>
            <a:stretch/>
          </p:blipFill>
          <p:spPr bwMode="auto">
            <a:xfrm>
              <a:off x="4373051" y="3428999"/>
              <a:ext cx="2497913" cy="207963"/>
            </a:xfrm>
            <a:prstGeom prst="rect">
              <a:avLst/>
            </a:prstGeom>
            <a:noFill/>
            <a:ln>
              <a:noFill/>
            </a:ln>
          </p:spPr>
        </p:pic>
      </p:grpSp>
      <p:pic>
        <p:nvPicPr>
          <p:cNvPr id="11" name="Picture 10">
            <a:extLst>
              <a:ext uri="{FF2B5EF4-FFF2-40B4-BE49-F238E27FC236}">
                <a16:creationId xmlns:a16="http://schemas.microsoft.com/office/drawing/2014/main" id="{E66EA749-DF1F-4769-787A-536F33E4B8F5}"/>
              </a:ext>
            </a:extLst>
          </p:cNvPr>
          <p:cNvPicPr>
            <a:picLocks noChangeAspect="1"/>
          </p:cNvPicPr>
          <p:nvPr/>
        </p:nvPicPr>
        <p:blipFill>
          <a:blip r:embed="rId4"/>
          <a:stretch>
            <a:fillRect/>
          </a:stretch>
        </p:blipFill>
        <p:spPr>
          <a:xfrm>
            <a:off x="437085" y="3728729"/>
            <a:ext cx="4361688" cy="1436021"/>
          </a:xfrm>
          <a:prstGeom prst="rect">
            <a:avLst/>
          </a:prstGeom>
        </p:spPr>
      </p:pic>
      <p:pic>
        <p:nvPicPr>
          <p:cNvPr id="13" name="Picture 12">
            <a:extLst>
              <a:ext uri="{FF2B5EF4-FFF2-40B4-BE49-F238E27FC236}">
                <a16:creationId xmlns:a16="http://schemas.microsoft.com/office/drawing/2014/main" id="{81A9282C-4D22-0E4F-03AD-629C4184BD84}"/>
              </a:ext>
            </a:extLst>
          </p:cNvPr>
          <p:cNvPicPr>
            <a:picLocks noChangeAspect="1"/>
          </p:cNvPicPr>
          <p:nvPr/>
        </p:nvPicPr>
        <p:blipFill>
          <a:blip r:embed="rId5"/>
          <a:stretch>
            <a:fillRect/>
          </a:stretch>
        </p:blipFill>
        <p:spPr>
          <a:xfrm>
            <a:off x="451706" y="5065596"/>
            <a:ext cx="4508025" cy="1655629"/>
          </a:xfrm>
          <a:prstGeom prst="rect">
            <a:avLst/>
          </a:prstGeom>
        </p:spPr>
      </p:pic>
      <p:sp>
        <p:nvSpPr>
          <p:cNvPr id="14" name="TextBox 13">
            <a:extLst>
              <a:ext uri="{FF2B5EF4-FFF2-40B4-BE49-F238E27FC236}">
                <a16:creationId xmlns:a16="http://schemas.microsoft.com/office/drawing/2014/main" id="{6CB9526C-09DB-7CFF-F447-9C259D20BDA4}"/>
              </a:ext>
            </a:extLst>
          </p:cNvPr>
          <p:cNvSpPr txBox="1"/>
          <p:nvPr/>
        </p:nvSpPr>
        <p:spPr>
          <a:xfrm>
            <a:off x="330553" y="826673"/>
            <a:ext cx="5349074" cy="2862322"/>
          </a:xfrm>
          <a:prstGeom prst="rect">
            <a:avLst/>
          </a:prstGeom>
          <a:noFill/>
        </p:spPr>
        <p:txBody>
          <a:bodyPr wrap="square" rtlCol="0">
            <a:spAutoFit/>
          </a:bodyPr>
          <a:lstStyle/>
          <a:p>
            <a:pPr marL="339725" indent="-339725"/>
            <a:r>
              <a:rPr lang="en-US" dirty="0"/>
              <a:t>Spatial resolution is 1-2 arcsec, which translates to about 3-6 deg of latitude.</a:t>
            </a:r>
          </a:p>
          <a:p>
            <a:pPr marL="339725" indent="-339725"/>
            <a:r>
              <a:rPr lang="en-US" dirty="0"/>
              <a:t>a-b) show two different regions on different dates</a:t>
            </a:r>
          </a:p>
          <a:p>
            <a:pPr marL="339725" indent="-339725"/>
            <a:r>
              <a:rPr lang="en-US" dirty="0"/>
              <a:t>c-d) and e-f) show the same two regions observed 30 mins apart on 2023-11-13. Note that e) was close relatively close to the limb.</a:t>
            </a:r>
          </a:p>
          <a:p>
            <a:pPr marL="339725" indent="-339725"/>
            <a:r>
              <a:rPr lang="en-US" dirty="0"/>
              <a:t>Note the variations measured in the MIR showing that ammonia enhancements and depletions are not always directly correlated with hotspots and plumes  (Fletcher et al., 2020, excerpts below).</a:t>
            </a:r>
          </a:p>
        </p:txBody>
      </p:sp>
      <p:sp>
        <p:nvSpPr>
          <p:cNvPr id="4" name="TextBox 3">
            <a:extLst>
              <a:ext uri="{FF2B5EF4-FFF2-40B4-BE49-F238E27FC236}">
                <a16:creationId xmlns:a16="http://schemas.microsoft.com/office/drawing/2014/main" id="{28459A66-10E4-E53F-F6AB-0CDD8184E0A5}"/>
              </a:ext>
            </a:extLst>
          </p:cNvPr>
          <p:cNvSpPr txBox="1"/>
          <p:nvPr/>
        </p:nvSpPr>
        <p:spPr>
          <a:xfrm>
            <a:off x="451706" y="136775"/>
            <a:ext cx="5644294" cy="461665"/>
          </a:xfrm>
          <a:prstGeom prst="rect">
            <a:avLst/>
          </a:prstGeom>
          <a:noFill/>
        </p:spPr>
        <p:txBody>
          <a:bodyPr wrap="square" rtlCol="0">
            <a:spAutoFit/>
          </a:bodyPr>
          <a:lstStyle/>
          <a:p>
            <a:pPr algn="ctr"/>
            <a:r>
              <a:rPr lang="en-US" sz="2400" b="1" dirty="0"/>
              <a:t>Additional Examples</a:t>
            </a:r>
          </a:p>
        </p:txBody>
      </p:sp>
      <p:grpSp>
        <p:nvGrpSpPr>
          <p:cNvPr id="15" name="Group 14">
            <a:extLst>
              <a:ext uri="{FF2B5EF4-FFF2-40B4-BE49-F238E27FC236}">
                <a16:creationId xmlns:a16="http://schemas.microsoft.com/office/drawing/2014/main" id="{9E6DDB3B-BA99-8811-E215-7FA252449939}"/>
              </a:ext>
            </a:extLst>
          </p:cNvPr>
          <p:cNvGrpSpPr>
            <a:grpSpLocks noChangeAspect="1"/>
          </p:cNvGrpSpPr>
          <p:nvPr/>
        </p:nvGrpSpPr>
        <p:grpSpPr>
          <a:xfrm>
            <a:off x="8935364" y="4570191"/>
            <a:ext cx="3167441" cy="2263874"/>
            <a:chOff x="4816323" y="2118684"/>
            <a:chExt cx="3520717" cy="2516372"/>
          </a:xfrm>
        </p:grpSpPr>
        <p:pic>
          <p:nvPicPr>
            <p:cNvPr id="10" name="Picture 9" descr="A screenshot of a graph&#10;&#10;Description automatically generated">
              <a:extLst>
                <a:ext uri="{FF2B5EF4-FFF2-40B4-BE49-F238E27FC236}">
                  <a16:creationId xmlns:a16="http://schemas.microsoft.com/office/drawing/2014/main" id="{DD544AC3-1273-C5A9-F787-A361FC442F08}"/>
                </a:ext>
              </a:extLst>
            </p:cNvPr>
            <p:cNvPicPr>
              <a:picLocks noChangeAspect="1"/>
            </p:cNvPicPr>
            <p:nvPr/>
          </p:nvPicPr>
          <p:blipFill rotWithShape="1">
            <a:blip r:embed="rId6">
              <a:extLst>
                <a:ext uri="{28A0092B-C50C-407E-A947-70E740481C1C}">
                  <a14:useLocalDpi xmlns:a14="http://schemas.microsoft.com/office/drawing/2010/main" val="0"/>
                </a:ext>
              </a:extLst>
            </a:blip>
            <a:srcRect l="5417" t="14870" r="46455" b="16331"/>
            <a:stretch/>
          </p:blipFill>
          <p:spPr>
            <a:xfrm>
              <a:off x="4816323" y="2118684"/>
              <a:ext cx="3520717" cy="2516372"/>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F2FA34F5-C4EA-1554-B4DB-8E0ACF3B35A5}"/>
                </a:ext>
              </a:extLst>
            </p:cNvPr>
            <p:cNvPicPr>
              <a:picLocks noChangeAspect="1"/>
            </p:cNvPicPr>
            <p:nvPr/>
          </p:nvPicPr>
          <p:blipFill rotWithShape="1">
            <a:blip r:embed="rId6">
              <a:extLst>
                <a:ext uri="{28A0092B-C50C-407E-A947-70E740481C1C}">
                  <a14:useLocalDpi xmlns:a14="http://schemas.microsoft.com/office/drawing/2010/main" val="0"/>
                </a:ext>
              </a:extLst>
            </a:blip>
            <a:srcRect l="5104" r="57279" b="92809"/>
            <a:stretch/>
          </p:blipFill>
          <p:spPr>
            <a:xfrm>
              <a:off x="4939116" y="2118684"/>
              <a:ext cx="2751811" cy="263009"/>
            </a:xfrm>
            <a:prstGeom prst="rect">
              <a:avLst/>
            </a:prstGeom>
          </p:spPr>
        </p:pic>
      </p:grpSp>
      <p:grpSp>
        <p:nvGrpSpPr>
          <p:cNvPr id="22" name="Group 21">
            <a:extLst>
              <a:ext uri="{FF2B5EF4-FFF2-40B4-BE49-F238E27FC236}">
                <a16:creationId xmlns:a16="http://schemas.microsoft.com/office/drawing/2014/main" id="{66E596F4-E1E6-34B6-BACD-BA713E89788D}"/>
              </a:ext>
            </a:extLst>
          </p:cNvPr>
          <p:cNvGrpSpPr>
            <a:grpSpLocks noChangeAspect="1"/>
          </p:cNvGrpSpPr>
          <p:nvPr/>
        </p:nvGrpSpPr>
        <p:grpSpPr>
          <a:xfrm>
            <a:off x="5786829" y="2286000"/>
            <a:ext cx="3115710" cy="2286000"/>
            <a:chOff x="2881423" y="2162088"/>
            <a:chExt cx="3487480" cy="2558768"/>
          </a:xfrm>
        </p:grpSpPr>
        <p:pic>
          <p:nvPicPr>
            <p:cNvPr id="20" name="Picture 19" descr="A screenshot of a computer&#10;&#10;Description automatically generated">
              <a:extLst>
                <a:ext uri="{FF2B5EF4-FFF2-40B4-BE49-F238E27FC236}">
                  <a16:creationId xmlns:a16="http://schemas.microsoft.com/office/drawing/2014/main" id="{AD7D731B-E26B-232C-C414-B5F16A69537F}"/>
                </a:ext>
              </a:extLst>
            </p:cNvPr>
            <p:cNvPicPr>
              <a:picLocks noChangeAspect="1"/>
            </p:cNvPicPr>
            <p:nvPr/>
          </p:nvPicPr>
          <p:blipFill rotWithShape="1">
            <a:blip r:embed="rId7">
              <a:extLst>
                <a:ext uri="{28A0092B-C50C-407E-A947-70E740481C1C}">
                  <a14:useLocalDpi xmlns:a14="http://schemas.microsoft.com/office/drawing/2010/main" val="0"/>
                </a:ext>
              </a:extLst>
            </a:blip>
            <a:srcRect l="6056" t="15798" r="46269" b="14680"/>
            <a:stretch/>
          </p:blipFill>
          <p:spPr>
            <a:xfrm>
              <a:off x="2881423" y="2178049"/>
              <a:ext cx="3487480" cy="2542807"/>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48B14797-594F-02C1-AD72-4AF3E2AA8B1F}"/>
                </a:ext>
              </a:extLst>
            </p:cNvPr>
            <p:cNvPicPr>
              <a:picLocks noChangeAspect="1"/>
            </p:cNvPicPr>
            <p:nvPr/>
          </p:nvPicPr>
          <p:blipFill rotWithShape="1">
            <a:blip r:embed="rId7">
              <a:extLst>
                <a:ext uri="{28A0092B-C50C-407E-A947-70E740481C1C}">
                  <a14:useLocalDpi xmlns:a14="http://schemas.microsoft.com/office/drawing/2010/main" val="0"/>
                </a:ext>
              </a:extLst>
            </a:blip>
            <a:srcRect l="6056" r="57042" b="92882"/>
            <a:stretch/>
          </p:blipFill>
          <p:spPr>
            <a:xfrm>
              <a:off x="3065573" y="2162088"/>
              <a:ext cx="2699405" cy="260353"/>
            </a:xfrm>
            <a:prstGeom prst="rect">
              <a:avLst/>
            </a:prstGeom>
          </p:spPr>
        </p:pic>
      </p:grpSp>
      <p:grpSp>
        <p:nvGrpSpPr>
          <p:cNvPr id="26" name="Group 25">
            <a:extLst>
              <a:ext uri="{FF2B5EF4-FFF2-40B4-BE49-F238E27FC236}">
                <a16:creationId xmlns:a16="http://schemas.microsoft.com/office/drawing/2014/main" id="{E5732589-9D55-0767-12AF-CB78670777CC}"/>
              </a:ext>
            </a:extLst>
          </p:cNvPr>
          <p:cNvGrpSpPr>
            <a:grpSpLocks noChangeAspect="1"/>
          </p:cNvGrpSpPr>
          <p:nvPr/>
        </p:nvGrpSpPr>
        <p:grpSpPr>
          <a:xfrm>
            <a:off x="8956140" y="2262067"/>
            <a:ext cx="3152841" cy="2286000"/>
            <a:chOff x="2863028" y="2151417"/>
            <a:chExt cx="3530599" cy="2559897"/>
          </a:xfrm>
        </p:grpSpPr>
        <p:pic>
          <p:nvPicPr>
            <p:cNvPr id="24" name="Picture 23" descr="A screenshot of a graph&#10;&#10;Description automatically generated">
              <a:extLst>
                <a:ext uri="{FF2B5EF4-FFF2-40B4-BE49-F238E27FC236}">
                  <a16:creationId xmlns:a16="http://schemas.microsoft.com/office/drawing/2014/main" id="{BC1BD215-F1C4-6F2C-F04A-5073A5C504FF}"/>
                </a:ext>
              </a:extLst>
            </p:cNvPr>
            <p:cNvPicPr>
              <a:picLocks noChangeAspect="1"/>
            </p:cNvPicPr>
            <p:nvPr/>
          </p:nvPicPr>
          <p:blipFill rotWithShape="1">
            <a:blip r:embed="rId8">
              <a:extLst>
                <a:ext uri="{28A0092B-C50C-407E-A947-70E740481C1C}">
                  <a14:useLocalDpi xmlns:a14="http://schemas.microsoft.com/office/drawing/2010/main" val="0"/>
                </a:ext>
              </a:extLst>
            </a:blip>
            <a:srcRect l="5556" t="14511" r="46180" b="15501"/>
            <a:stretch/>
          </p:blipFill>
          <p:spPr>
            <a:xfrm>
              <a:off x="2863028" y="2151417"/>
              <a:ext cx="3530599" cy="2559897"/>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8C79B9E4-D745-C1D3-926A-202699341DFC}"/>
                </a:ext>
              </a:extLst>
            </p:cNvPr>
            <p:cNvPicPr>
              <a:picLocks noChangeAspect="1"/>
            </p:cNvPicPr>
            <p:nvPr/>
          </p:nvPicPr>
          <p:blipFill rotWithShape="1">
            <a:blip r:embed="rId8">
              <a:extLst>
                <a:ext uri="{28A0092B-C50C-407E-A947-70E740481C1C}">
                  <a14:useLocalDpi xmlns:a14="http://schemas.microsoft.com/office/drawing/2010/main" val="0"/>
                </a:ext>
              </a:extLst>
            </a:blip>
            <a:srcRect l="5556" r="57042" b="93641"/>
            <a:stretch/>
          </p:blipFill>
          <p:spPr>
            <a:xfrm>
              <a:off x="3015546" y="2157198"/>
              <a:ext cx="2736028" cy="232599"/>
            </a:xfrm>
            <a:prstGeom prst="rect">
              <a:avLst/>
            </a:prstGeom>
          </p:spPr>
        </p:pic>
      </p:grpSp>
      <p:grpSp>
        <p:nvGrpSpPr>
          <p:cNvPr id="30" name="Group 29">
            <a:extLst>
              <a:ext uri="{FF2B5EF4-FFF2-40B4-BE49-F238E27FC236}">
                <a16:creationId xmlns:a16="http://schemas.microsoft.com/office/drawing/2014/main" id="{332CE157-3165-2044-523A-B9DE2B910BB4}"/>
              </a:ext>
            </a:extLst>
          </p:cNvPr>
          <p:cNvGrpSpPr>
            <a:grpSpLocks noChangeAspect="1"/>
          </p:cNvGrpSpPr>
          <p:nvPr/>
        </p:nvGrpSpPr>
        <p:grpSpPr>
          <a:xfrm>
            <a:off x="5748719" y="4594124"/>
            <a:ext cx="3167442" cy="2189373"/>
            <a:chOff x="2827867" y="2175933"/>
            <a:chExt cx="3564466" cy="2463800"/>
          </a:xfrm>
        </p:grpSpPr>
        <p:pic>
          <p:nvPicPr>
            <p:cNvPr id="28" name="Picture 27" descr="A screenshot of a graph&#10;&#10;Description automatically generated">
              <a:extLst>
                <a:ext uri="{FF2B5EF4-FFF2-40B4-BE49-F238E27FC236}">
                  <a16:creationId xmlns:a16="http://schemas.microsoft.com/office/drawing/2014/main" id="{E22EE049-067A-589A-C6EC-E66AF3C86E62}"/>
                </a:ext>
              </a:extLst>
            </p:cNvPr>
            <p:cNvPicPr>
              <a:picLocks noChangeAspect="1"/>
            </p:cNvPicPr>
            <p:nvPr/>
          </p:nvPicPr>
          <p:blipFill rotWithShape="1">
            <a:blip r:embed="rId9">
              <a:extLst>
                <a:ext uri="{28A0092B-C50C-407E-A947-70E740481C1C}">
                  <a14:useLocalDpi xmlns:a14="http://schemas.microsoft.com/office/drawing/2010/main" val="0"/>
                </a:ext>
              </a:extLst>
            </a:blip>
            <a:srcRect l="5324" t="15741" r="45949" b="16898"/>
            <a:stretch/>
          </p:blipFill>
          <p:spPr>
            <a:xfrm>
              <a:off x="2827867" y="2175933"/>
              <a:ext cx="3564466" cy="2463800"/>
            </a:xfrm>
            <a:prstGeom prst="rect">
              <a:avLst/>
            </a:prstGeom>
          </p:spPr>
        </p:pic>
        <p:pic>
          <p:nvPicPr>
            <p:cNvPr id="29" name="Picture 28" descr="A screenshot of a graph&#10;&#10;Description automatically generated">
              <a:extLst>
                <a:ext uri="{FF2B5EF4-FFF2-40B4-BE49-F238E27FC236}">
                  <a16:creationId xmlns:a16="http://schemas.microsoft.com/office/drawing/2014/main" id="{95F37B28-C8E6-FDD5-4DD4-333AB5554B79}"/>
                </a:ext>
              </a:extLst>
            </p:cNvPr>
            <p:cNvPicPr>
              <a:picLocks noChangeAspect="1"/>
            </p:cNvPicPr>
            <p:nvPr/>
          </p:nvPicPr>
          <p:blipFill rotWithShape="1">
            <a:blip r:embed="rId9">
              <a:extLst>
                <a:ext uri="{28A0092B-C50C-407E-A947-70E740481C1C}">
                  <a14:useLocalDpi xmlns:a14="http://schemas.microsoft.com/office/drawing/2010/main" val="0"/>
                </a:ext>
              </a:extLst>
            </a:blip>
            <a:srcRect l="5324" r="57101" b="94051"/>
            <a:stretch/>
          </p:blipFill>
          <p:spPr>
            <a:xfrm>
              <a:off x="2992365" y="2175933"/>
              <a:ext cx="2748656" cy="217599"/>
            </a:xfrm>
            <a:prstGeom prst="rect">
              <a:avLst/>
            </a:prstGeom>
          </p:spPr>
        </p:pic>
      </p:grpSp>
      <p:sp>
        <p:nvSpPr>
          <p:cNvPr id="31" name="TextBox 30">
            <a:extLst>
              <a:ext uri="{FF2B5EF4-FFF2-40B4-BE49-F238E27FC236}">
                <a16:creationId xmlns:a16="http://schemas.microsoft.com/office/drawing/2014/main" id="{8F00E97D-6A51-4E3D-6E59-B9E8992AEAD8}"/>
              </a:ext>
            </a:extLst>
          </p:cNvPr>
          <p:cNvSpPr txBox="1"/>
          <p:nvPr/>
        </p:nvSpPr>
        <p:spPr>
          <a:xfrm>
            <a:off x="5665021" y="-73499"/>
            <a:ext cx="433132" cy="461665"/>
          </a:xfrm>
          <a:prstGeom prst="rect">
            <a:avLst/>
          </a:prstGeom>
          <a:noFill/>
        </p:spPr>
        <p:txBody>
          <a:bodyPr wrap="none" rtlCol="0">
            <a:spAutoFit/>
          </a:bodyPr>
          <a:lstStyle/>
          <a:p>
            <a:r>
              <a:rPr lang="en-US" sz="2400" b="1" dirty="0"/>
              <a:t>a)</a:t>
            </a:r>
          </a:p>
        </p:txBody>
      </p:sp>
      <p:sp>
        <p:nvSpPr>
          <p:cNvPr id="32" name="TextBox 31">
            <a:extLst>
              <a:ext uri="{FF2B5EF4-FFF2-40B4-BE49-F238E27FC236}">
                <a16:creationId xmlns:a16="http://schemas.microsoft.com/office/drawing/2014/main" id="{C1CFCC7A-77AA-3028-F3BA-5DFD0AA2994A}"/>
              </a:ext>
            </a:extLst>
          </p:cNvPr>
          <p:cNvSpPr txBox="1"/>
          <p:nvPr/>
        </p:nvSpPr>
        <p:spPr>
          <a:xfrm>
            <a:off x="8812906" y="-73499"/>
            <a:ext cx="445956" cy="461665"/>
          </a:xfrm>
          <a:prstGeom prst="rect">
            <a:avLst/>
          </a:prstGeom>
          <a:noFill/>
        </p:spPr>
        <p:txBody>
          <a:bodyPr wrap="none" rtlCol="0">
            <a:spAutoFit/>
          </a:bodyPr>
          <a:lstStyle/>
          <a:p>
            <a:r>
              <a:rPr lang="en-US" sz="2400" b="1" dirty="0"/>
              <a:t>b)</a:t>
            </a:r>
          </a:p>
        </p:txBody>
      </p:sp>
      <p:sp>
        <p:nvSpPr>
          <p:cNvPr id="33" name="TextBox 32">
            <a:extLst>
              <a:ext uri="{FF2B5EF4-FFF2-40B4-BE49-F238E27FC236}">
                <a16:creationId xmlns:a16="http://schemas.microsoft.com/office/drawing/2014/main" id="{BE6D9173-3592-921F-7BAA-B45902381BAD}"/>
              </a:ext>
            </a:extLst>
          </p:cNvPr>
          <p:cNvSpPr txBox="1"/>
          <p:nvPr/>
        </p:nvSpPr>
        <p:spPr>
          <a:xfrm>
            <a:off x="5665021" y="2131849"/>
            <a:ext cx="409086" cy="461665"/>
          </a:xfrm>
          <a:prstGeom prst="rect">
            <a:avLst/>
          </a:prstGeom>
          <a:noFill/>
        </p:spPr>
        <p:txBody>
          <a:bodyPr wrap="none" rtlCol="0">
            <a:spAutoFit/>
          </a:bodyPr>
          <a:lstStyle/>
          <a:p>
            <a:r>
              <a:rPr lang="en-US" sz="2400" b="1" dirty="0"/>
              <a:t>c)</a:t>
            </a:r>
          </a:p>
        </p:txBody>
      </p:sp>
      <p:sp>
        <p:nvSpPr>
          <p:cNvPr id="34" name="TextBox 33">
            <a:extLst>
              <a:ext uri="{FF2B5EF4-FFF2-40B4-BE49-F238E27FC236}">
                <a16:creationId xmlns:a16="http://schemas.microsoft.com/office/drawing/2014/main" id="{3DB103E4-A64B-81EB-F337-D203DB86B75A}"/>
              </a:ext>
            </a:extLst>
          </p:cNvPr>
          <p:cNvSpPr txBox="1"/>
          <p:nvPr/>
        </p:nvSpPr>
        <p:spPr>
          <a:xfrm>
            <a:off x="8812906" y="2131849"/>
            <a:ext cx="445956" cy="461665"/>
          </a:xfrm>
          <a:prstGeom prst="rect">
            <a:avLst/>
          </a:prstGeom>
          <a:noFill/>
        </p:spPr>
        <p:txBody>
          <a:bodyPr wrap="none" rtlCol="0">
            <a:spAutoFit/>
          </a:bodyPr>
          <a:lstStyle/>
          <a:p>
            <a:r>
              <a:rPr lang="en-US" sz="2400" b="1" dirty="0"/>
              <a:t>d)</a:t>
            </a:r>
          </a:p>
        </p:txBody>
      </p:sp>
      <p:sp>
        <p:nvSpPr>
          <p:cNvPr id="35" name="TextBox 34">
            <a:extLst>
              <a:ext uri="{FF2B5EF4-FFF2-40B4-BE49-F238E27FC236}">
                <a16:creationId xmlns:a16="http://schemas.microsoft.com/office/drawing/2014/main" id="{BDD15405-476A-0CBA-A01D-D34B912D6618}"/>
              </a:ext>
            </a:extLst>
          </p:cNvPr>
          <p:cNvSpPr txBox="1"/>
          <p:nvPr/>
        </p:nvSpPr>
        <p:spPr>
          <a:xfrm>
            <a:off x="5665021" y="4446740"/>
            <a:ext cx="433132" cy="461665"/>
          </a:xfrm>
          <a:prstGeom prst="rect">
            <a:avLst/>
          </a:prstGeom>
          <a:noFill/>
        </p:spPr>
        <p:txBody>
          <a:bodyPr wrap="none" rtlCol="0">
            <a:spAutoFit/>
          </a:bodyPr>
          <a:lstStyle/>
          <a:p>
            <a:r>
              <a:rPr lang="en-US" sz="2400" b="1" dirty="0"/>
              <a:t>e)</a:t>
            </a:r>
          </a:p>
        </p:txBody>
      </p:sp>
      <p:sp>
        <p:nvSpPr>
          <p:cNvPr id="36" name="TextBox 35">
            <a:extLst>
              <a:ext uri="{FF2B5EF4-FFF2-40B4-BE49-F238E27FC236}">
                <a16:creationId xmlns:a16="http://schemas.microsoft.com/office/drawing/2014/main" id="{A44A307D-C66D-4C70-ACCE-4C50AA25A2BB}"/>
              </a:ext>
            </a:extLst>
          </p:cNvPr>
          <p:cNvSpPr txBox="1"/>
          <p:nvPr/>
        </p:nvSpPr>
        <p:spPr>
          <a:xfrm>
            <a:off x="8812906" y="4446740"/>
            <a:ext cx="383118" cy="461665"/>
          </a:xfrm>
          <a:prstGeom prst="rect">
            <a:avLst/>
          </a:prstGeom>
          <a:noFill/>
        </p:spPr>
        <p:txBody>
          <a:bodyPr wrap="none" rtlCol="0">
            <a:spAutoFit/>
          </a:bodyPr>
          <a:lstStyle/>
          <a:p>
            <a:r>
              <a:rPr lang="en-US" sz="2400" b="1" dirty="0"/>
              <a:t>f)</a:t>
            </a:r>
          </a:p>
        </p:txBody>
      </p:sp>
      <p:sp>
        <p:nvSpPr>
          <p:cNvPr id="9" name="Footer Placeholder 8">
            <a:extLst>
              <a:ext uri="{FF2B5EF4-FFF2-40B4-BE49-F238E27FC236}">
                <a16:creationId xmlns:a16="http://schemas.microsoft.com/office/drawing/2014/main" id="{2F098FF1-3267-891A-4DC4-7A4C7BD7B1EB}"/>
              </a:ext>
            </a:extLst>
          </p:cNvPr>
          <p:cNvSpPr>
            <a:spLocks noGrp="1"/>
          </p:cNvSpPr>
          <p:nvPr>
            <p:ph type="ftr" sz="quarter" idx="11"/>
          </p:nvPr>
        </p:nvSpPr>
        <p:spPr/>
        <p:txBody>
          <a:bodyPr/>
          <a:lstStyle/>
          <a:p>
            <a:r>
              <a:rPr lang="en-US"/>
              <a:t>Hill 2024-06-01</a:t>
            </a:r>
          </a:p>
        </p:txBody>
      </p:sp>
      <p:sp>
        <p:nvSpPr>
          <p:cNvPr id="16" name="Slide Number Placeholder 15">
            <a:extLst>
              <a:ext uri="{FF2B5EF4-FFF2-40B4-BE49-F238E27FC236}">
                <a16:creationId xmlns:a16="http://schemas.microsoft.com/office/drawing/2014/main" id="{24BF0EFE-5218-D8E7-46B5-38D458EA276D}"/>
              </a:ext>
            </a:extLst>
          </p:cNvPr>
          <p:cNvSpPr>
            <a:spLocks noGrp="1"/>
          </p:cNvSpPr>
          <p:nvPr>
            <p:ph type="sldNum" sz="quarter" idx="12"/>
          </p:nvPr>
        </p:nvSpPr>
        <p:spPr/>
        <p:txBody>
          <a:bodyPr/>
          <a:lstStyle/>
          <a:p>
            <a:fld id="{446449EB-D057-46B0-9868-00588BAFAA93}" type="slidenum">
              <a:rPr lang="en-US" smtClean="0"/>
              <a:t>3</a:t>
            </a:fld>
            <a:endParaRPr lang="en-US"/>
          </a:p>
        </p:txBody>
      </p:sp>
    </p:spTree>
    <p:extLst>
      <p:ext uri="{BB962C8B-B14F-4D97-AF65-F5344CB8AC3E}">
        <p14:creationId xmlns:p14="http://schemas.microsoft.com/office/powerpoint/2010/main" val="1310826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 shot of a graph&#10;&#10;Description automatically generated">
            <a:extLst>
              <a:ext uri="{FF2B5EF4-FFF2-40B4-BE49-F238E27FC236}">
                <a16:creationId xmlns:a16="http://schemas.microsoft.com/office/drawing/2014/main" id="{1FC00DC9-7CC4-B6B4-E34D-F7CAC65C1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8" y="934424"/>
            <a:ext cx="9144000" cy="5923576"/>
          </a:xfrm>
          <a:prstGeom prst="rect">
            <a:avLst/>
          </a:prstGeom>
        </p:spPr>
      </p:pic>
      <p:sp>
        <p:nvSpPr>
          <p:cNvPr id="4" name="TextBox 3">
            <a:extLst>
              <a:ext uri="{FF2B5EF4-FFF2-40B4-BE49-F238E27FC236}">
                <a16:creationId xmlns:a16="http://schemas.microsoft.com/office/drawing/2014/main" id="{FDF37949-C87A-FD92-18DF-4E3179CEEA31}"/>
              </a:ext>
            </a:extLst>
          </p:cNvPr>
          <p:cNvSpPr txBox="1"/>
          <p:nvPr/>
        </p:nvSpPr>
        <p:spPr>
          <a:xfrm>
            <a:off x="451706" y="136775"/>
            <a:ext cx="11288584" cy="523220"/>
          </a:xfrm>
          <a:prstGeom prst="rect">
            <a:avLst/>
          </a:prstGeom>
          <a:noFill/>
        </p:spPr>
        <p:txBody>
          <a:bodyPr wrap="square" rtlCol="0">
            <a:spAutoFit/>
          </a:bodyPr>
          <a:lstStyle/>
          <a:p>
            <a:pPr algn="ctr"/>
            <a:r>
              <a:rPr lang="en-US" sz="2800" b="1" dirty="0"/>
              <a:t>NH</a:t>
            </a:r>
            <a:r>
              <a:rPr lang="en-US" sz="2800" b="1" baseline="-25000" dirty="0"/>
              <a:t>3</a:t>
            </a:r>
            <a:r>
              <a:rPr lang="en-US" sz="2800" b="1" dirty="0"/>
              <a:t> and CH</a:t>
            </a:r>
            <a:r>
              <a:rPr lang="en-US" sz="2800" b="1" baseline="-25000" dirty="0"/>
              <a:t>4</a:t>
            </a:r>
            <a:r>
              <a:rPr lang="en-US" sz="2800" b="1" dirty="0"/>
              <a:t> Features in Context with </a:t>
            </a:r>
            <a:r>
              <a:rPr lang="en-US" sz="2800" b="1" dirty="0" err="1"/>
              <a:t>WinJUPOS</a:t>
            </a:r>
            <a:r>
              <a:rPr lang="en-US" sz="2800" b="1" dirty="0"/>
              <a:t> Dark Formations</a:t>
            </a:r>
            <a:endParaRPr lang="en-US" sz="2400" b="1" dirty="0"/>
          </a:p>
        </p:txBody>
      </p:sp>
      <p:sp>
        <p:nvSpPr>
          <p:cNvPr id="5" name="TextBox 4">
            <a:extLst>
              <a:ext uri="{FF2B5EF4-FFF2-40B4-BE49-F238E27FC236}">
                <a16:creationId xmlns:a16="http://schemas.microsoft.com/office/drawing/2014/main" id="{C30653CB-C312-5050-574E-DFE97C9D60AE}"/>
              </a:ext>
            </a:extLst>
          </p:cNvPr>
          <p:cNvSpPr txBox="1"/>
          <p:nvPr/>
        </p:nvSpPr>
        <p:spPr>
          <a:xfrm>
            <a:off x="6096000" y="782534"/>
            <a:ext cx="5257800" cy="1477328"/>
          </a:xfrm>
          <a:prstGeom prst="rect">
            <a:avLst/>
          </a:prstGeom>
          <a:solidFill>
            <a:schemeClr val="accent1">
              <a:lumMod val="20000"/>
              <a:lumOff val="80000"/>
            </a:schemeClr>
          </a:solidFill>
        </p:spPr>
        <p:txBody>
          <a:bodyPr wrap="square" rtlCol="0">
            <a:spAutoFit/>
          </a:bodyPr>
          <a:lstStyle/>
          <a:p>
            <a:pPr marL="285750" indent="-285750">
              <a:buFont typeface="Arial" panose="020B0604020202020204" pitchFamily="34" charset="0"/>
              <a:buChar char="•"/>
            </a:pPr>
            <a:r>
              <a:rPr lang="en-US" dirty="0"/>
              <a:t>Centroids of NH</a:t>
            </a:r>
            <a:r>
              <a:rPr lang="en-US" baseline="-25000" dirty="0"/>
              <a:t>3</a:t>
            </a:r>
            <a:r>
              <a:rPr lang="en-US" dirty="0"/>
              <a:t> enhancements and CH</a:t>
            </a:r>
            <a:r>
              <a:rPr lang="en-US" baseline="-25000" dirty="0"/>
              <a:t>4</a:t>
            </a:r>
            <a:r>
              <a:rPr lang="en-US" dirty="0"/>
              <a:t> (619nm) deep clouds were measured by visual inspection and entered into </a:t>
            </a:r>
            <a:r>
              <a:rPr lang="en-US" dirty="0" err="1"/>
              <a:t>WINJupos</a:t>
            </a:r>
            <a:endParaRPr lang="en-US" dirty="0"/>
          </a:p>
          <a:p>
            <a:pPr marL="285750" indent="-285750">
              <a:buFont typeface="Arial" panose="020B0604020202020204" pitchFamily="34" charset="0"/>
              <a:buChar char="•"/>
            </a:pPr>
            <a:r>
              <a:rPr lang="en-US" dirty="0"/>
              <a:t>Latest release (2024-05-24) </a:t>
            </a:r>
            <a:r>
              <a:rPr lang="en-US"/>
              <a:t>of JUPOS </a:t>
            </a:r>
            <a:r>
              <a:rPr lang="en-US" dirty="0"/>
              <a:t>measurements of Dark Projections and Festoons</a:t>
            </a:r>
          </a:p>
        </p:txBody>
      </p:sp>
      <p:sp>
        <p:nvSpPr>
          <p:cNvPr id="3" name="Footer Placeholder 2">
            <a:extLst>
              <a:ext uri="{FF2B5EF4-FFF2-40B4-BE49-F238E27FC236}">
                <a16:creationId xmlns:a16="http://schemas.microsoft.com/office/drawing/2014/main" id="{5E266438-4EEF-D69B-87AA-E20446767ED7}"/>
              </a:ext>
            </a:extLst>
          </p:cNvPr>
          <p:cNvSpPr>
            <a:spLocks noGrp="1"/>
          </p:cNvSpPr>
          <p:nvPr>
            <p:ph type="ftr" sz="quarter" idx="11"/>
          </p:nvPr>
        </p:nvSpPr>
        <p:spPr/>
        <p:txBody>
          <a:bodyPr/>
          <a:lstStyle/>
          <a:p>
            <a:r>
              <a:rPr lang="en-US"/>
              <a:t>Hill 2024-06-01</a:t>
            </a:r>
          </a:p>
        </p:txBody>
      </p:sp>
      <p:sp>
        <p:nvSpPr>
          <p:cNvPr id="6" name="Slide Number Placeholder 5">
            <a:extLst>
              <a:ext uri="{FF2B5EF4-FFF2-40B4-BE49-F238E27FC236}">
                <a16:creationId xmlns:a16="http://schemas.microsoft.com/office/drawing/2014/main" id="{D9877A9B-FB6C-8AF8-4181-0D5619A9C481}"/>
              </a:ext>
            </a:extLst>
          </p:cNvPr>
          <p:cNvSpPr>
            <a:spLocks noGrp="1"/>
          </p:cNvSpPr>
          <p:nvPr>
            <p:ph type="sldNum" sz="quarter" idx="12"/>
          </p:nvPr>
        </p:nvSpPr>
        <p:spPr/>
        <p:txBody>
          <a:bodyPr/>
          <a:lstStyle/>
          <a:p>
            <a:fld id="{446449EB-D057-46B0-9868-00588BAFAA93}" type="slidenum">
              <a:rPr lang="en-US" smtClean="0"/>
              <a:t>4</a:t>
            </a:fld>
            <a:endParaRPr lang="en-US"/>
          </a:p>
        </p:txBody>
      </p:sp>
    </p:spTree>
    <p:extLst>
      <p:ext uri="{BB962C8B-B14F-4D97-AF65-F5344CB8AC3E}">
        <p14:creationId xmlns:p14="http://schemas.microsoft.com/office/powerpoint/2010/main" val="479727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21C85CA-528D-6FCD-66BB-D5A111A02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6380" y="915613"/>
            <a:ext cx="5486411" cy="5486411"/>
          </a:xfrm>
          <a:prstGeom prst="rect">
            <a:avLst/>
          </a:prstGeom>
        </p:spPr>
      </p:pic>
      <p:pic>
        <p:nvPicPr>
          <p:cNvPr id="4" name="Picture 3" descr="A diagram of a formation of a human body&#10;&#10;Description automatically generated with medium confidence">
            <a:extLst>
              <a:ext uri="{FF2B5EF4-FFF2-40B4-BE49-F238E27FC236}">
                <a16:creationId xmlns:a16="http://schemas.microsoft.com/office/drawing/2014/main" id="{0EB05E4D-36D9-D13C-344A-4A6C3749A111}"/>
              </a:ext>
            </a:extLst>
          </p:cNvPr>
          <p:cNvPicPr>
            <a:picLocks noChangeAspect="1"/>
          </p:cNvPicPr>
          <p:nvPr/>
        </p:nvPicPr>
        <p:blipFill>
          <a:blip r:embed="rId3"/>
          <a:stretch>
            <a:fillRect/>
          </a:stretch>
        </p:blipFill>
        <p:spPr>
          <a:xfrm>
            <a:off x="244554" y="3472307"/>
            <a:ext cx="6425414" cy="3210266"/>
          </a:xfrm>
          <a:prstGeom prst="rect">
            <a:avLst/>
          </a:prstGeom>
        </p:spPr>
      </p:pic>
      <p:sp>
        <p:nvSpPr>
          <p:cNvPr id="5" name="TextBox 4">
            <a:extLst>
              <a:ext uri="{FF2B5EF4-FFF2-40B4-BE49-F238E27FC236}">
                <a16:creationId xmlns:a16="http://schemas.microsoft.com/office/drawing/2014/main" id="{D51C9AEB-C5EA-FCDD-CCFD-3A769FACDEFB}"/>
              </a:ext>
            </a:extLst>
          </p:cNvPr>
          <p:cNvSpPr txBox="1"/>
          <p:nvPr/>
        </p:nvSpPr>
        <p:spPr>
          <a:xfrm>
            <a:off x="609589" y="809395"/>
            <a:ext cx="5486411" cy="2585323"/>
          </a:xfrm>
          <a:prstGeom prst="rect">
            <a:avLst/>
          </a:prstGeom>
          <a:solidFill>
            <a:schemeClr val="accent1">
              <a:lumMod val="20000"/>
              <a:lumOff val="80000"/>
            </a:schemeClr>
          </a:solidFill>
        </p:spPr>
        <p:txBody>
          <a:bodyPr wrap="square" rtlCol="0">
            <a:spAutoFit/>
          </a:bodyPr>
          <a:lstStyle/>
          <a:p>
            <a:pPr marL="457200" indent="-457200">
              <a:buFont typeface="Arial" panose="020B0604020202020204" pitchFamily="34" charset="0"/>
              <a:buChar char="•"/>
            </a:pPr>
            <a:r>
              <a:rPr lang="en-US" dirty="0"/>
              <a:t>a) NH</a:t>
            </a:r>
            <a:r>
              <a:rPr lang="en-US" baseline="-25000" dirty="0"/>
              <a:t>3</a:t>
            </a:r>
            <a:r>
              <a:rPr lang="en-US" dirty="0"/>
              <a:t> enhancements, CH</a:t>
            </a:r>
            <a:r>
              <a:rPr lang="en-US" baseline="-25000" dirty="0"/>
              <a:t>4</a:t>
            </a:r>
            <a:r>
              <a:rPr lang="en-US" dirty="0"/>
              <a:t> deep clouds, and projections/festoons from same UT day are plotted.</a:t>
            </a:r>
          </a:p>
          <a:p>
            <a:pPr marL="457200" indent="-457200">
              <a:buFont typeface="Arial" panose="020B0604020202020204" pitchFamily="34" charset="0"/>
              <a:buChar char="•"/>
            </a:pPr>
            <a:r>
              <a:rPr lang="en-US" dirty="0"/>
              <a:t>b) Same as a), but plotted with longitude </a:t>
            </a:r>
            <a:r>
              <a:rPr lang="en-US" i="1" dirty="0"/>
              <a:t>relative </a:t>
            </a:r>
            <a:r>
              <a:rPr lang="en-US" dirty="0"/>
              <a:t>to closest CH</a:t>
            </a:r>
            <a:r>
              <a:rPr lang="en-US" baseline="-25000" dirty="0"/>
              <a:t>4</a:t>
            </a:r>
            <a:r>
              <a:rPr lang="en-US" dirty="0"/>
              <a:t> deep cloud and density map of NH</a:t>
            </a:r>
            <a:r>
              <a:rPr lang="en-US" baseline="-25000" dirty="0"/>
              <a:t>3</a:t>
            </a:r>
            <a:r>
              <a:rPr lang="en-US" dirty="0"/>
              <a:t> relative locations overlaid.</a:t>
            </a:r>
          </a:p>
          <a:p>
            <a:pPr marL="457200" indent="-457200">
              <a:buFont typeface="Arial" panose="020B0604020202020204" pitchFamily="34" charset="0"/>
              <a:buChar char="•"/>
            </a:pPr>
            <a:r>
              <a:rPr lang="en-US" dirty="0"/>
              <a:t>c) Typical flow patterns near around a hot spot (Choi et al., 2013, Fig. 8).</a:t>
            </a:r>
          </a:p>
          <a:p>
            <a:pPr marL="457200" indent="-457200">
              <a:buFont typeface="Arial" panose="020B0604020202020204" pitchFamily="34" charset="0"/>
              <a:buChar char="•"/>
            </a:pPr>
            <a:r>
              <a:rPr lang="en-US" dirty="0"/>
              <a:t>Suggests NH</a:t>
            </a:r>
            <a:r>
              <a:rPr lang="en-US" baseline="-25000" dirty="0"/>
              <a:t>3</a:t>
            </a:r>
            <a:r>
              <a:rPr lang="en-US" dirty="0"/>
              <a:t> enhancement generally occurs near the anticyclonic gyre and/or westward zonal flow.</a:t>
            </a:r>
          </a:p>
        </p:txBody>
      </p:sp>
      <p:sp>
        <p:nvSpPr>
          <p:cNvPr id="2" name="TextBox 1">
            <a:extLst>
              <a:ext uri="{FF2B5EF4-FFF2-40B4-BE49-F238E27FC236}">
                <a16:creationId xmlns:a16="http://schemas.microsoft.com/office/drawing/2014/main" id="{B78CA515-B33D-1E31-69A9-CBF89933E99B}"/>
              </a:ext>
            </a:extLst>
          </p:cNvPr>
          <p:cNvSpPr txBox="1"/>
          <p:nvPr/>
        </p:nvSpPr>
        <p:spPr>
          <a:xfrm>
            <a:off x="451706" y="136775"/>
            <a:ext cx="11288584" cy="523220"/>
          </a:xfrm>
          <a:prstGeom prst="rect">
            <a:avLst/>
          </a:prstGeom>
          <a:noFill/>
        </p:spPr>
        <p:txBody>
          <a:bodyPr wrap="square" rtlCol="0">
            <a:spAutoFit/>
          </a:bodyPr>
          <a:lstStyle/>
          <a:p>
            <a:pPr algn="ctr"/>
            <a:r>
              <a:rPr lang="en-US" sz="2800" b="1" dirty="0"/>
              <a:t>Relative Locations of Deep Clouds, Dark Features, and NH</a:t>
            </a:r>
            <a:r>
              <a:rPr lang="en-US" sz="2800" b="1" baseline="-25000" dirty="0"/>
              <a:t>3</a:t>
            </a:r>
            <a:r>
              <a:rPr lang="en-US" sz="2800" b="1" dirty="0"/>
              <a:t> Enhancements</a:t>
            </a:r>
            <a:endParaRPr lang="en-US" sz="2400" b="1" dirty="0"/>
          </a:p>
        </p:txBody>
      </p:sp>
      <p:sp>
        <p:nvSpPr>
          <p:cNvPr id="3" name="TextBox 2">
            <a:extLst>
              <a:ext uri="{FF2B5EF4-FFF2-40B4-BE49-F238E27FC236}">
                <a16:creationId xmlns:a16="http://schemas.microsoft.com/office/drawing/2014/main" id="{D9EA03A1-A2C1-1115-1DFA-4E7947207074}"/>
              </a:ext>
            </a:extLst>
          </p:cNvPr>
          <p:cNvSpPr txBox="1"/>
          <p:nvPr/>
        </p:nvSpPr>
        <p:spPr>
          <a:xfrm>
            <a:off x="6453402" y="915613"/>
            <a:ext cx="433132" cy="461665"/>
          </a:xfrm>
          <a:prstGeom prst="rect">
            <a:avLst/>
          </a:prstGeom>
          <a:noFill/>
        </p:spPr>
        <p:txBody>
          <a:bodyPr wrap="none" rtlCol="0">
            <a:spAutoFit/>
          </a:bodyPr>
          <a:lstStyle/>
          <a:p>
            <a:r>
              <a:rPr lang="en-US" sz="2400" b="1" dirty="0"/>
              <a:t>a)</a:t>
            </a:r>
          </a:p>
        </p:txBody>
      </p:sp>
      <p:sp>
        <p:nvSpPr>
          <p:cNvPr id="6" name="TextBox 5">
            <a:extLst>
              <a:ext uri="{FF2B5EF4-FFF2-40B4-BE49-F238E27FC236}">
                <a16:creationId xmlns:a16="http://schemas.microsoft.com/office/drawing/2014/main" id="{BCC8D203-0F47-5444-8EF0-22F8D2CDA026}"/>
              </a:ext>
            </a:extLst>
          </p:cNvPr>
          <p:cNvSpPr txBox="1"/>
          <p:nvPr/>
        </p:nvSpPr>
        <p:spPr>
          <a:xfrm>
            <a:off x="6453402" y="3751068"/>
            <a:ext cx="445956" cy="461665"/>
          </a:xfrm>
          <a:prstGeom prst="rect">
            <a:avLst/>
          </a:prstGeom>
          <a:noFill/>
        </p:spPr>
        <p:txBody>
          <a:bodyPr wrap="none" rtlCol="0">
            <a:spAutoFit/>
          </a:bodyPr>
          <a:lstStyle/>
          <a:p>
            <a:r>
              <a:rPr lang="en-US" sz="2400" b="1" dirty="0"/>
              <a:t>b)</a:t>
            </a:r>
          </a:p>
        </p:txBody>
      </p:sp>
      <p:sp>
        <p:nvSpPr>
          <p:cNvPr id="8" name="TextBox 7">
            <a:extLst>
              <a:ext uri="{FF2B5EF4-FFF2-40B4-BE49-F238E27FC236}">
                <a16:creationId xmlns:a16="http://schemas.microsoft.com/office/drawing/2014/main" id="{C7E88774-5904-DEE2-6518-9DFDE1E1C133}"/>
              </a:ext>
            </a:extLst>
          </p:cNvPr>
          <p:cNvSpPr txBox="1"/>
          <p:nvPr/>
        </p:nvSpPr>
        <p:spPr>
          <a:xfrm>
            <a:off x="330553" y="3751068"/>
            <a:ext cx="409086" cy="461665"/>
          </a:xfrm>
          <a:prstGeom prst="rect">
            <a:avLst/>
          </a:prstGeom>
          <a:noFill/>
        </p:spPr>
        <p:txBody>
          <a:bodyPr wrap="none" rtlCol="0">
            <a:spAutoFit/>
          </a:bodyPr>
          <a:lstStyle/>
          <a:p>
            <a:r>
              <a:rPr lang="en-US" sz="2400" b="1" dirty="0"/>
              <a:t>c)</a:t>
            </a:r>
          </a:p>
        </p:txBody>
      </p:sp>
      <p:sp>
        <p:nvSpPr>
          <p:cNvPr id="9" name="Footer Placeholder 8">
            <a:extLst>
              <a:ext uri="{FF2B5EF4-FFF2-40B4-BE49-F238E27FC236}">
                <a16:creationId xmlns:a16="http://schemas.microsoft.com/office/drawing/2014/main" id="{35591C80-A978-7921-17C2-D227D456423F}"/>
              </a:ext>
            </a:extLst>
          </p:cNvPr>
          <p:cNvSpPr>
            <a:spLocks noGrp="1"/>
          </p:cNvSpPr>
          <p:nvPr>
            <p:ph type="ftr" sz="quarter" idx="11"/>
          </p:nvPr>
        </p:nvSpPr>
        <p:spPr/>
        <p:txBody>
          <a:bodyPr/>
          <a:lstStyle/>
          <a:p>
            <a:r>
              <a:rPr lang="en-US"/>
              <a:t>Hill 2024-06-01</a:t>
            </a:r>
          </a:p>
        </p:txBody>
      </p:sp>
      <p:sp>
        <p:nvSpPr>
          <p:cNvPr id="10" name="Slide Number Placeholder 9">
            <a:extLst>
              <a:ext uri="{FF2B5EF4-FFF2-40B4-BE49-F238E27FC236}">
                <a16:creationId xmlns:a16="http://schemas.microsoft.com/office/drawing/2014/main" id="{B84D4EEE-A722-8000-06E7-51C202399631}"/>
              </a:ext>
            </a:extLst>
          </p:cNvPr>
          <p:cNvSpPr>
            <a:spLocks noGrp="1"/>
          </p:cNvSpPr>
          <p:nvPr>
            <p:ph type="sldNum" sz="quarter" idx="12"/>
          </p:nvPr>
        </p:nvSpPr>
        <p:spPr/>
        <p:txBody>
          <a:bodyPr/>
          <a:lstStyle/>
          <a:p>
            <a:fld id="{446449EB-D057-46B0-9868-00588BAFAA93}" type="slidenum">
              <a:rPr lang="en-US" smtClean="0"/>
              <a:t>5</a:t>
            </a:fld>
            <a:endParaRPr lang="en-US"/>
          </a:p>
        </p:txBody>
      </p:sp>
    </p:spTree>
    <p:extLst>
      <p:ext uri="{BB962C8B-B14F-4D97-AF65-F5344CB8AC3E}">
        <p14:creationId xmlns:p14="http://schemas.microsoft.com/office/powerpoint/2010/main" val="1882941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2246-1561-7B8C-5220-41DCCD04C972}"/>
              </a:ext>
            </a:extLst>
          </p:cNvPr>
          <p:cNvSpPr>
            <a:spLocks noGrp="1"/>
          </p:cNvSpPr>
          <p:nvPr>
            <p:ph type="title"/>
          </p:nvPr>
        </p:nvSpPr>
        <p:spPr/>
        <p:txBody>
          <a:bodyPr>
            <a:normAutofit/>
          </a:bodyPr>
          <a:lstStyle/>
          <a:p>
            <a:r>
              <a:rPr lang="en-US" dirty="0"/>
              <a:t>Evolution of NEDF/NH3 Enhancements</a:t>
            </a:r>
          </a:p>
        </p:txBody>
      </p:sp>
      <p:sp>
        <p:nvSpPr>
          <p:cNvPr id="3" name="Content Placeholder 2">
            <a:extLst>
              <a:ext uri="{FF2B5EF4-FFF2-40B4-BE49-F238E27FC236}">
                <a16:creationId xmlns:a16="http://schemas.microsoft.com/office/drawing/2014/main" id="{A9E12524-E437-5B75-7BD4-70933C3D116F}"/>
              </a:ext>
            </a:extLst>
          </p:cNvPr>
          <p:cNvSpPr>
            <a:spLocks noGrp="1"/>
          </p:cNvSpPr>
          <p:nvPr>
            <p:ph idx="1"/>
          </p:nvPr>
        </p:nvSpPr>
        <p:spPr/>
        <p:txBody>
          <a:bodyPr>
            <a:normAutofit lnSpcReduction="10000"/>
          </a:bodyPr>
          <a:lstStyle/>
          <a:p>
            <a:r>
              <a:rPr lang="en-US" dirty="0">
                <a:solidFill>
                  <a:srgbClr val="FF0000"/>
                </a:solidFill>
              </a:rPr>
              <a:t>Hypothesis 1: Ammonia enhancements span the SE boundary between NEDFs and plumes because plume material (NH3 ice) is evaporating as the plume dissipate. Therefore, there should be correlation between plume location at some earlier time offset (days?) and the current NH3 enhancement location. To disambiguate between simple advection of the NEDF-Plume-NH3 ‘complex,’ we need to find different configurations of NEDFs and Plumes, i.e., not just the NW-SE orientation. This would also demonstrate that the plumes correlated with NH3 evaporation contain aerosols that are indeed composed, at least partially, of NH3.</a:t>
            </a:r>
          </a:p>
          <a:p>
            <a:r>
              <a:rPr lang="en-US" dirty="0">
                <a:solidFill>
                  <a:srgbClr val="FF0000"/>
                </a:solidFill>
              </a:rPr>
              <a:t>NH3 enhancements tracked relative to NEDFs over time</a:t>
            </a:r>
          </a:p>
          <a:p>
            <a:pPr lvl="1"/>
            <a:r>
              <a:rPr lang="en-US" dirty="0">
                <a:solidFill>
                  <a:srgbClr val="FF0000"/>
                </a:solidFill>
              </a:rPr>
              <a:t>Show evolution of NEDF-NH3 couple</a:t>
            </a:r>
          </a:p>
          <a:p>
            <a:endParaRPr lang="en-US" dirty="0"/>
          </a:p>
          <a:p>
            <a:pPr lvl="1"/>
            <a:endParaRPr lang="en-US" dirty="0"/>
          </a:p>
        </p:txBody>
      </p:sp>
      <p:sp>
        <p:nvSpPr>
          <p:cNvPr id="4" name="Footer Placeholder 3">
            <a:extLst>
              <a:ext uri="{FF2B5EF4-FFF2-40B4-BE49-F238E27FC236}">
                <a16:creationId xmlns:a16="http://schemas.microsoft.com/office/drawing/2014/main" id="{324E647B-09B3-40A7-B43F-E273847C8E88}"/>
              </a:ext>
            </a:extLst>
          </p:cNvPr>
          <p:cNvSpPr>
            <a:spLocks noGrp="1"/>
          </p:cNvSpPr>
          <p:nvPr>
            <p:ph type="ftr" sz="quarter" idx="11"/>
          </p:nvPr>
        </p:nvSpPr>
        <p:spPr/>
        <p:txBody>
          <a:bodyPr/>
          <a:lstStyle/>
          <a:p>
            <a:r>
              <a:rPr lang="en-US"/>
              <a:t>Hill 2024-06-01</a:t>
            </a:r>
          </a:p>
        </p:txBody>
      </p:sp>
      <p:sp>
        <p:nvSpPr>
          <p:cNvPr id="5" name="Slide Number Placeholder 4">
            <a:extLst>
              <a:ext uri="{FF2B5EF4-FFF2-40B4-BE49-F238E27FC236}">
                <a16:creationId xmlns:a16="http://schemas.microsoft.com/office/drawing/2014/main" id="{FF441F6F-1A64-3CB8-8FE0-1D3870A64A84}"/>
              </a:ext>
            </a:extLst>
          </p:cNvPr>
          <p:cNvSpPr>
            <a:spLocks noGrp="1"/>
          </p:cNvSpPr>
          <p:nvPr>
            <p:ph type="sldNum" sz="quarter" idx="12"/>
          </p:nvPr>
        </p:nvSpPr>
        <p:spPr/>
        <p:txBody>
          <a:bodyPr/>
          <a:lstStyle/>
          <a:p>
            <a:fld id="{446449EB-D057-46B0-9868-00588BAFAA93}" type="slidenum">
              <a:rPr lang="en-US" smtClean="0"/>
              <a:t>6</a:t>
            </a:fld>
            <a:endParaRPr lang="en-US"/>
          </a:p>
        </p:txBody>
      </p:sp>
    </p:spTree>
    <p:extLst>
      <p:ext uri="{BB962C8B-B14F-4D97-AF65-F5344CB8AC3E}">
        <p14:creationId xmlns:p14="http://schemas.microsoft.com/office/powerpoint/2010/main" val="1210784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2246-1561-7B8C-5220-41DCCD04C972}"/>
              </a:ext>
            </a:extLst>
          </p:cNvPr>
          <p:cNvSpPr>
            <a:spLocks noGrp="1"/>
          </p:cNvSpPr>
          <p:nvPr>
            <p:ph type="title"/>
          </p:nvPr>
        </p:nvSpPr>
        <p:spPr/>
        <p:txBody>
          <a:bodyPr>
            <a:normAutofit/>
          </a:bodyPr>
          <a:lstStyle/>
          <a:p>
            <a:r>
              <a:rPr lang="en-US" dirty="0"/>
              <a:t>Evolution of NEDF/NH3 Enhancements</a:t>
            </a:r>
          </a:p>
        </p:txBody>
      </p:sp>
      <p:sp>
        <p:nvSpPr>
          <p:cNvPr id="3" name="Content Placeholder 2">
            <a:extLst>
              <a:ext uri="{FF2B5EF4-FFF2-40B4-BE49-F238E27FC236}">
                <a16:creationId xmlns:a16="http://schemas.microsoft.com/office/drawing/2014/main" id="{A9E12524-E437-5B75-7BD4-70933C3D116F}"/>
              </a:ext>
            </a:extLst>
          </p:cNvPr>
          <p:cNvSpPr>
            <a:spLocks noGrp="1"/>
          </p:cNvSpPr>
          <p:nvPr>
            <p:ph idx="1"/>
          </p:nvPr>
        </p:nvSpPr>
        <p:spPr/>
        <p:txBody>
          <a:bodyPr>
            <a:normAutofit/>
          </a:bodyPr>
          <a:lstStyle/>
          <a:p>
            <a:r>
              <a:rPr lang="en-US" dirty="0">
                <a:solidFill>
                  <a:srgbClr val="FF0000"/>
                </a:solidFill>
              </a:rPr>
              <a:t>Hypothesis 2: Convergent flow in the anticyclonic gyre</a:t>
            </a:r>
          </a:p>
          <a:p>
            <a:r>
              <a:rPr lang="en-US" dirty="0">
                <a:solidFill>
                  <a:srgbClr val="FF0000"/>
                </a:solidFill>
              </a:rPr>
              <a:t>NH3 enhancements tracked relative to NEDFs over time</a:t>
            </a:r>
          </a:p>
          <a:p>
            <a:pPr lvl="1"/>
            <a:r>
              <a:rPr lang="en-US" dirty="0">
                <a:solidFill>
                  <a:srgbClr val="FF0000"/>
                </a:solidFill>
              </a:rPr>
              <a:t>Show evolution of NEDF-NH3 couple</a:t>
            </a:r>
          </a:p>
          <a:p>
            <a:endParaRPr lang="en-US" dirty="0"/>
          </a:p>
          <a:p>
            <a:pPr lvl="1"/>
            <a:endParaRPr lang="en-US" dirty="0"/>
          </a:p>
        </p:txBody>
      </p:sp>
      <p:sp>
        <p:nvSpPr>
          <p:cNvPr id="4" name="Footer Placeholder 3">
            <a:extLst>
              <a:ext uri="{FF2B5EF4-FFF2-40B4-BE49-F238E27FC236}">
                <a16:creationId xmlns:a16="http://schemas.microsoft.com/office/drawing/2014/main" id="{324E647B-09B3-40A7-B43F-E273847C8E88}"/>
              </a:ext>
            </a:extLst>
          </p:cNvPr>
          <p:cNvSpPr>
            <a:spLocks noGrp="1"/>
          </p:cNvSpPr>
          <p:nvPr>
            <p:ph type="ftr" sz="quarter" idx="11"/>
          </p:nvPr>
        </p:nvSpPr>
        <p:spPr/>
        <p:txBody>
          <a:bodyPr/>
          <a:lstStyle/>
          <a:p>
            <a:r>
              <a:rPr lang="en-US"/>
              <a:t>Hill 2024-06-01</a:t>
            </a:r>
          </a:p>
        </p:txBody>
      </p:sp>
      <p:sp>
        <p:nvSpPr>
          <p:cNvPr id="5" name="Slide Number Placeholder 4">
            <a:extLst>
              <a:ext uri="{FF2B5EF4-FFF2-40B4-BE49-F238E27FC236}">
                <a16:creationId xmlns:a16="http://schemas.microsoft.com/office/drawing/2014/main" id="{FF441F6F-1A64-3CB8-8FE0-1D3870A64A84}"/>
              </a:ext>
            </a:extLst>
          </p:cNvPr>
          <p:cNvSpPr>
            <a:spLocks noGrp="1"/>
          </p:cNvSpPr>
          <p:nvPr>
            <p:ph type="sldNum" sz="quarter" idx="12"/>
          </p:nvPr>
        </p:nvSpPr>
        <p:spPr/>
        <p:txBody>
          <a:bodyPr/>
          <a:lstStyle/>
          <a:p>
            <a:fld id="{446449EB-D057-46B0-9868-00588BAFAA93}" type="slidenum">
              <a:rPr lang="en-US" smtClean="0"/>
              <a:t>7</a:t>
            </a:fld>
            <a:endParaRPr lang="en-US"/>
          </a:p>
        </p:txBody>
      </p:sp>
    </p:spTree>
    <p:extLst>
      <p:ext uri="{BB962C8B-B14F-4D97-AF65-F5344CB8AC3E}">
        <p14:creationId xmlns:p14="http://schemas.microsoft.com/office/powerpoint/2010/main" val="325264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2246-1561-7B8C-5220-41DCCD04C972}"/>
              </a:ext>
            </a:extLst>
          </p:cNvPr>
          <p:cNvSpPr>
            <a:spLocks noGrp="1"/>
          </p:cNvSpPr>
          <p:nvPr>
            <p:ph type="title"/>
          </p:nvPr>
        </p:nvSpPr>
        <p:spPr/>
        <p:txBody>
          <a:bodyPr>
            <a:normAutofit/>
          </a:bodyPr>
          <a:lstStyle/>
          <a:p>
            <a:r>
              <a:rPr lang="en-US" dirty="0"/>
              <a:t>Evolution of NEDF/NH3 Enhancements</a:t>
            </a:r>
          </a:p>
        </p:txBody>
      </p:sp>
      <p:sp>
        <p:nvSpPr>
          <p:cNvPr id="3" name="Content Placeholder 2">
            <a:extLst>
              <a:ext uri="{FF2B5EF4-FFF2-40B4-BE49-F238E27FC236}">
                <a16:creationId xmlns:a16="http://schemas.microsoft.com/office/drawing/2014/main" id="{A9E12524-E437-5B75-7BD4-70933C3D116F}"/>
              </a:ext>
            </a:extLst>
          </p:cNvPr>
          <p:cNvSpPr>
            <a:spLocks noGrp="1"/>
          </p:cNvSpPr>
          <p:nvPr>
            <p:ph idx="1"/>
          </p:nvPr>
        </p:nvSpPr>
        <p:spPr/>
        <p:txBody>
          <a:bodyPr>
            <a:normAutofit/>
          </a:bodyPr>
          <a:lstStyle/>
          <a:p>
            <a:r>
              <a:rPr lang="en-US" dirty="0">
                <a:solidFill>
                  <a:srgbClr val="FF0000"/>
                </a:solidFill>
              </a:rPr>
              <a:t>Hypothesis 3: Seeing more deeply into the NEDF than adjacent plume</a:t>
            </a:r>
          </a:p>
          <a:p>
            <a:r>
              <a:rPr lang="en-US" dirty="0">
                <a:solidFill>
                  <a:srgbClr val="FF0000"/>
                </a:solidFill>
              </a:rPr>
              <a:t>NH3 enhancements tracked relative to NEDFs over time</a:t>
            </a:r>
          </a:p>
          <a:p>
            <a:pPr lvl="1"/>
            <a:r>
              <a:rPr lang="en-US" dirty="0">
                <a:solidFill>
                  <a:srgbClr val="FF0000"/>
                </a:solidFill>
              </a:rPr>
              <a:t>Show evolution of NEDF-NH3 couple</a:t>
            </a:r>
          </a:p>
          <a:p>
            <a:endParaRPr lang="en-US" dirty="0"/>
          </a:p>
          <a:p>
            <a:pPr lvl="1"/>
            <a:endParaRPr lang="en-US" dirty="0"/>
          </a:p>
        </p:txBody>
      </p:sp>
      <p:sp>
        <p:nvSpPr>
          <p:cNvPr id="4" name="Footer Placeholder 3">
            <a:extLst>
              <a:ext uri="{FF2B5EF4-FFF2-40B4-BE49-F238E27FC236}">
                <a16:creationId xmlns:a16="http://schemas.microsoft.com/office/drawing/2014/main" id="{324E647B-09B3-40A7-B43F-E273847C8E88}"/>
              </a:ext>
            </a:extLst>
          </p:cNvPr>
          <p:cNvSpPr>
            <a:spLocks noGrp="1"/>
          </p:cNvSpPr>
          <p:nvPr>
            <p:ph type="ftr" sz="quarter" idx="11"/>
          </p:nvPr>
        </p:nvSpPr>
        <p:spPr/>
        <p:txBody>
          <a:bodyPr/>
          <a:lstStyle/>
          <a:p>
            <a:r>
              <a:rPr lang="en-US"/>
              <a:t>Hill 2024-06-01</a:t>
            </a:r>
          </a:p>
        </p:txBody>
      </p:sp>
      <p:sp>
        <p:nvSpPr>
          <p:cNvPr id="5" name="Slide Number Placeholder 4">
            <a:extLst>
              <a:ext uri="{FF2B5EF4-FFF2-40B4-BE49-F238E27FC236}">
                <a16:creationId xmlns:a16="http://schemas.microsoft.com/office/drawing/2014/main" id="{FF441F6F-1A64-3CB8-8FE0-1D3870A64A84}"/>
              </a:ext>
            </a:extLst>
          </p:cNvPr>
          <p:cNvSpPr>
            <a:spLocks noGrp="1"/>
          </p:cNvSpPr>
          <p:nvPr>
            <p:ph type="sldNum" sz="quarter" idx="12"/>
          </p:nvPr>
        </p:nvSpPr>
        <p:spPr/>
        <p:txBody>
          <a:bodyPr/>
          <a:lstStyle/>
          <a:p>
            <a:fld id="{446449EB-D057-46B0-9868-00588BAFAA93}" type="slidenum">
              <a:rPr lang="en-US" smtClean="0"/>
              <a:t>8</a:t>
            </a:fld>
            <a:endParaRPr lang="en-US"/>
          </a:p>
        </p:txBody>
      </p:sp>
    </p:spTree>
    <p:extLst>
      <p:ext uri="{BB962C8B-B14F-4D97-AF65-F5344CB8AC3E}">
        <p14:creationId xmlns:p14="http://schemas.microsoft.com/office/powerpoint/2010/main" val="2955470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screen&#10;&#10;Description automatically generated">
            <a:extLst>
              <a:ext uri="{FF2B5EF4-FFF2-40B4-BE49-F238E27FC236}">
                <a16:creationId xmlns:a16="http://schemas.microsoft.com/office/drawing/2014/main" id="{EE115036-1188-DF6B-0317-C1E126364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398" y="659995"/>
            <a:ext cx="9601200" cy="6219755"/>
          </a:xfrm>
          <a:prstGeom prst="rect">
            <a:avLst/>
          </a:prstGeom>
        </p:spPr>
      </p:pic>
      <p:sp>
        <p:nvSpPr>
          <p:cNvPr id="4" name="TextBox 3">
            <a:extLst>
              <a:ext uri="{FF2B5EF4-FFF2-40B4-BE49-F238E27FC236}">
                <a16:creationId xmlns:a16="http://schemas.microsoft.com/office/drawing/2014/main" id="{FDF37949-C87A-FD92-18DF-4E3179CEEA31}"/>
              </a:ext>
            </a:extLst>
          </p:cNvPr>
          <p:cNvSpPr txBox="1"/>
          <p:nvPr/>
        </p:nvSpPr>
        <p:spPr>
          <a:xfrm>
            <a:off x="451706" y="136775"/>
            <a:ext cx="11288584" cy="523220"/>
          </a:xfrm>
          <a:prstGeom prst="rect">
            <a:avLst/>
          </a:prstGeom>
          <a:noFill/>
        </p:spPr>
        <p:txBody>
          <a:bodyPr wrap="square" rtlCol="0">
            <a:spAutoFit/>
          </a:bodyPr>
          <a:lstStyle/>
          <a:p>
            <a:pPr algn="ctr"/>
            <a:r>
              <a:rPr lang="en-US" sz="2800" b="1" dirty="0"/>
              <a:t>NH</a:t>
            </a:r>
            <a:r>
              <a:rPr lang="en-US" sz="2800" b="1" baseline="-25000" dirty="0"/>
              <a:t>3</a:t>
            </a:r>
            <a:r>
              <a:rPr lang="en-US" sz="2800" b="1" dirty="0"/>
              <a:t>,</a:t>
            </a:r>
            <a:r>
              <a:rPr lang="en-US" sz="2800" b="1" baseline="-25000" dirty="0"/>
              <a:t> </a:t>
            </a:r>
            <a:r>
              <a:rPr lang="en-US" sz="2800" b="1" dirty="0"/>
              <a:t>CH</a:t>
            </a:r>
            <a:r>
              <a:rPr lang="en-US" sz="2800" b="1" baseline="-25000" dirty="0"/>
              <a:t>4</a:t>
            </a:r>
            <a:r>
              <a:rPr lang="en-US" sz="2800" b="1" dirty="0"/>
              <a:t>, and NEDFs Candidates for Study</a:t>
            </a:r>
            <a:endParaRPr lang="en-US" sz="2400" b="1" dirty="0"/>
          </a:p>
        </p:txBody>
      </p:sp>
      <p:sp>
        <p:nvSpPr>
          <p:cNvPr id="5" name="TextBox 4">
            <a:extLst>
              <a:ext uri="{FF2B5EF4-FFF2-40B4-BE49-F238E27FC236}">
                <a16:creationId xmlns:a16="http://schemas.microsoft.com/office/drawing/2014/main" id="{C30653CB-C312-5050-574E-DFE97C9D60AE}"/>
              </a:ext>
            </a:extLst>
          </p:cNvPr>
          <p:cNvSpPr txBox="1"/>
          <p:nvPr/>
        </p:nvSpPr>
        <p:spPr>
          <a:xfrm>
            <a:off x="4486276" y="782534"/>
            <a:ext cx="6191250" cy="1232332"/>
          </a:xfrm>
          <a:prstGeom prst="rect">
            <a:avLst/>
          </a:prstGeom>
          <a:solidFill>
            <a:schemeClr val="accent1">
              <a:lumMod val="20000"/>
              <a:lumOff val="80000"/>
            </a:schemeClr>
          </a:solidFill>
        </p:spPr>
        <p:txBody>
          <a:bodyPr wrap="square" rtlCol="0">
            <a:noAutofit/>
          </a:bodyPr>
          <a:lstStyle/>
          <a:p>
            <a:pPr marL="285750" indent="-285750">
              <a:buFont typeface="Arial" panose="020B0604020202020204" pitchFamily="34" charset="0"/>
              <a:buChar char="•"/>
            </a:pPr>
            <a:r>
              <a:rPr lang="en-US" dirty="0"/>
              <a:t>Time Evolution: ~200 deg from August to October (possibly connected to Feb 2024 observations)</a:t>
            </a:r>
          </a:p>
          <a:p>
            <a:pPr marL="285750" indent="-285750">
              <a:buFont typeface="Arial" panose="020B0604020202020204" pitchFamily="34" charset="0"/>
              <a:buChar char="•"/>
            </a:pPr>
            <a:r>
              <a:rPr lang="en-US" dirty="0"/>
              <a:t>~220 deg same time period</a:t>
            </a:r>
          </a:p>
          <a:p>
            <a:pPr marL="285750" indent="-285750">
              <a:buFont typeface="Arial" panose="020B0604020202020204" pitchFamily="34" charset="0"/>
              <a:buChar char="•"/>
            </a:pPr>
            <a:r>
              <a:rPr lang="en-US" dirty="0"/>
              <a:t>Nov 13 ~350 deg</a:t>
            </a:r>
          </a:p>
          <a:p>
            <a:pPr marL="742950" lvl="1" indent="-285750">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5E266438-4EEF-D69B-87AA-E20446767ED7}"/>
              </a:ext>
            </a:extLst>
          </p:cNvPr>
          <p:cNvSpPr>
            <a:spLocks noGrp="1"/>
          </p:cNvSpPr>
          <p:nvPr>
            <p:ph type="ftr" sz="quarter" idx="11"/>
          </p:nvPr>
        </p:nvSpPr>
        <p:spPr/>
        <p:txBody>
          <a:bodyPr/>
          <a:lstStyle/>
          <a:p>
            <a:r>
              <a:rPr lang="en-US"/>
              <a:t>Hill 2024-06-01</a:t>
            </a:r>
          </a:p>
        </p:txBody>
      </p:sp>
      <p:sp>
        <p:nvSpPr>
          <p:cNvPr id="6" name="Slide Number Placeholder 5">
            <a:extLst>
              <a:ext uri="{FF2B5EF4-FFF2-40B4-BE49-F238E27FC236}">
                <a16:creationId xmlns:a16="http://schemas.microsoft.com/office/drawing/2014/main" id="{D9877A9B-FB6C-8AF8-4181-0D5619A9C481}"/>
              </a:ext>
            </a:extLst>
          </p:cNvPr>
          <p:cNvSpPr>
            <a:spLocks noGrp="1"/>
          </p:cNvSpPr>
          <p:nvPr>
            <p:ph type="sldNum" sz="quarter" idx="12"/>
          </p:nvPr>
        </p:nvSpPr>
        <p:spPr/>
        <p:txBody>
          <a:bodyPr/>
          <a:lstStyle/>
          <a:p>
            <a:fld id="{446449EB-D057-46B0-9868-00588BAFAA93}" type="slidenum">
              <a:rPr lang="en-US" smtClean="0"/>
              <a:t>9</a:t>
            </a:fld>
            <a:endParaRPr lang="en-US"/>
          </a:p>
        </p:txBody>
      </p:sp>
      <p:sp>
        <p:nvSpPr>
          <p:cNvPr id="11" name="Oval 10">
            <a:extLst>
              <a:ext uri="{FF2B5EF4-FFF2-40B4-BE49-F238E27FC236}">
                <a16:creationId xmlns:a16="http://schemas.microsoft.com/office/drawing/2014/main" id="{0F623071-A469-0577-7F22-76320E7DDEBC}"/>
              </a:ext>
            </a:extLst>
          </p:cNvPr>
          <p:cNvSpPr/>
          <p:nvPr/>
        </p:nvSpPr>
        <p:spPr>
          <a:xfrm rot="20973751">
            <a:off x="5970448" y="2780353"/>
            <a:ext cx="500797" cy="11608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796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18078</TotalTime>
  <Words>1018</Words>
  <Application>Microsoft Office PowerPoint</Application>
  <PresentationFormat>Widescreen</PresentationFormat>
  <Paragraphs>200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Arial</vt:lpstr>
      <vt:lpstr>Calibri</vt:lpstr>
      <vt:lpstr>Calibri Light</vt:lpstr>
      <vt:lpstr>Office Theme</vt:lpstr>
      <vt:lpstr>NEZ ‘Population’ study of NH3, CH4 (619 nm), &amp; WINJupos dark projections &amp; festoons</vt:lpstr>
      <vt:lpstr>PowerPoint Presentation</vt:lpstr>
      <vt:lpstr>PowerPoint Presentation</vt:lpstr>
      <vt:lpstr>PowerPoint Presentation</vt:lpstr>
      <vt:lpstr>PowerPoint Presentation</vt:lpstr>
      <vt:lpstr>Evolution of NEDF/NH3 Enhancements</vt:lpstr>
      <vt:lpstr>Evolution of NEDF/NH3 Enhancements</vt:lpstr>
      <vt:lpstr>Evolution of NEDF/NH3 Enhancements</vt:lpstr>
      <vt:lpstr>PowerPoint Presentation</vt:lpstr>
      <vt:lpstr>PowerPoint Presentation</vt:lpstr>
      <vt:lpstr>PowerPoint Presentation</vt:lpstr>
      <vt:lpstr>PowerPoint Presentation</vt:lpstr>
      <vt:lpstr>PowerPoint Presentation</vt:lpstr>
      <vt:lpstr>Limb Correction and Synoptic Maps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Hill</dc:creator>
  <cp:lastModifiedBy>Steven Hill</cp:lastModifiedBy>
  <cp:revision>56</cp:revision>
  <dcterms:created xsi:type="dcterms:W3CDTF">2024-01-04T14:04:36Z</dcterms:created>
  <dcterms:modified xsi:type="dcterms:W3CDTF">2024-07-11T22:13:54Z</dcterms:modified>
</cp:coreProperties>
</file>